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8.svg" ContentType="image/svg+xml"/>
  <Override PartName="/ppt/media/image47.svg" ContentType="image/svg+xml"/>
  <Override PartName="/ppt/media/image73.svg" ContentType="image/svg+xml"/>
  <Override PartName="/ppt/media/image75.svg" ContentType="image/svg+xml"/>
  <Override PartName="/ppt/media/image77.svg" ContentType="image/svg+xml"/>
  <Override PartName="/ppt/media/image79.svg" ContentType="image/svg+xml"/>
  <Override PartName="/ppt/media/image81.svg" ContentType="image/svg+xml"/>
  <Override PartName="/ppt/media/image83.svg" ContentType="image/svg+xml"/>
  <Override PartName="/ppt/media/image85.svg" ContentType="image/svg+xml"/>
  <Override PartName="/ppt/media/image8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64" r:id="rId3"/>
    <p:sldId id="809" r:id="rId5"/>
    <p:sldId id="810" r:id="rId6"/>
    <p:sldId id="811" r:id="rId7"/>
    <p:sldId id="812" r:id="rId8"/>
    <p:sldId id="814" r:id="rId9"/>
    <p:sldId id="815" r:id="rId10"/>
    <p:sldId id="816" r:id="rId11"/>
    <p:sldId id="817" r:id="rId12"/>
    <p:sldId id="818" r:id="rId13"/>
    <p:sldId id="819" r:id="rId14"/>
    <p:sldId id="820" r:id="rId15"/>
    <p:sldId id="821" r:id="rId16"/>
    <p:sldId id="822" r:id="rId17"/>
    <p:sldId id="823" r:id="rId18"/>
    <p:sldId id="824" r:id="rId19"/>
    <p:sldId id="825" r:id="rId20"/>
    <p:sldId id="826" r:id="rId21"/>
    <p:sldId id="827" r:id="rId22"/>
    <p:sldId id="828" r:id="rId23"/>
    <p:sldId id="277" r:id="rId24"/>
  </p:sldIdLst>
  <p:sldSz cx="12192000" cy="6858000"/>
  <p:notesSz cx="7103745" cy="10234295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Conard" initials="JC" lastIdx="3" clrIdx="0"/>
  <p:cmAuthor id="1" name="antingxu(徐岸汀)" initials="a" lastIdx="1" clrIdx="0"/>
  <p:cmAuthor id="2" name="peilazhong(钟佩拉)" initials="p" lastIdx="1" clrIdx="1"/>
  <p:cmAuthor id="3" name="Windows User" initials="WU" lastIdx="1" clrIdx="2"/>
  <p:cmAuthor id="4" name="lenovo" initials="l" lastIdx="6" clrIdx="3"/>
  <p:cmAuthor id="5" name="zhangzl" initials="z" lastIdx="0" clrIdx="4"/>
  <p:cmAuthor id="71" name="xiaver xiaver" initials="xx" lastIdx="1" clrIdx="70"/>
  <p:cmAuthor id="6" name="作者" initials="A" lastIdx="0" clrIdx="3"/>
  <p:cmAuthor id="7" name="未知用户2" initials="未" lastIdx="27" clrIdx="1"/>
  <p:cmAuthor id="8" name="Administrator" initials="A" lastIdx="2" clrIdx="7"/>
  <p:cmAuthor id="9" name="28267" initials="2" lastIdx="1" clrIdx="8"/>
  <p:cmAuthor id="11" name="Xin Wang (IB)" initials="" lastIdx="7" clrIdx="0"/>
  <p:cmAuthor id="12" name="YANQING BAO" initials="" lastIdx="3" clrIdx="0"/>
  <p:cmAuthor id="13" name="董耀辉" initials="董" lastIdx="3" clrIdx="12"/>
  <p:cmAuthor id="14" name="阮晓岩" initials="阮" lastIdx="2" clrIdx="13"/>
  <p:cmAuthor id="15" name="Haiyang Wang" initials="" lastIdx="4" clrIdx="2"/>
  <p:cmAuthor id="16" name="ccb" initials="c" lastIdx="1" clrIdx="0"/>
  <p:cmAuthor id="17" name="song song" initials="s" lastIdx="1" clrIdx="0"/>
  <p:cmAuthor id="18" name="tao yan" initials="t" lastIdx="1" clrIdx="13"/>
  <p:cmAuthor id="19" name="陈丽" initials="陈" lastIdx="2" clrIdx="0"/>
  <p:cmAuthor id="20" name="Roet-Reinking, Nathalie" initials="R" lastIdx="1" clrIdx="0"/>
  <p:cmAuthor id="21" name="Redeker, Yolanda" initials="R" lastIdx="9" clrIdx="1"/>
  <p:cmAuthor id="22" name="Tseng, Melanie" initials="T" lastIdx="3" clrIdx="2"/>
  <p:cmAuthor id="23" name="杨素雯" initials="杨" lastIdx="30" clrIdx="1"/>
  <p:cmAuthor id="24" name="Tao, Sherry Sitong" initials="TSS" lastIdx="1" clrIdx="14"/>
  <p:cmAuthor id="25" name="张金龙" initials="张" lastIdx="9" clrIdx="0"/>
  <p:cmAuthor id="26" name="陈喆" initials="陈" lastIdx="27" clrIdx="1"/>
  <p:cmAuthor id="27" name="Chen, Naikang A." initials="C" lastIdx="6" clrIdx="0"/>
  <p:cmAuthor id="28" name="於宝泉" initials="於" lastIdx="0" clrIdx="2"/>
  <p:cmAuthor id="29" name="苏薇" initials="苏" lastIdx="2" clrIdx="3"/>
  <p:cmAuthor id="30" name="yubaoquan" initials="y" lastIdx="1" clrIdx="4"/>
  <p:cmAuthor id="31" name="林 卓" initials="林" lastIdx="1" clrIdx="15"/>
  <p:cmAuthor id="32" name="zyrstz" initials="z" lastIdx="11" clrIdx="11"/>
  <p:cmAuthor id="33" name="庞尔慧" initials="庞" lastIdx="91" clrIdx="12"/>
  <p:cmAuthor id="34" name="XMY" initials="X" lastIdx="1" clrIdx="18"/>
  <p:cmAuthor id="35" name="xmy" initials="x" lastIdx="4" clrIdx="19"/>
  <p:cmAuthor id="36" name="wum20" initials="w" lastIdx="1" clrIdx="7"/>
  <p:cmAuthor id="38" name="刘颖" initials="刘" lastIdx="7" clrIdx="0"/>
  <p:cmAuthor id="39" name="武敏" initials="武" lastIdx="2" clrIdx="8"/>
  <p:cmAuthor id="40" name="ZYSR-XY" initials="Z" lastIdx="6" clrIdx="10"/>
  <p:cmAuthor id="41" name="未知用户24" initials="未" lastIdx="1" clrIdx="12"/>
  <p:cmAuthor id="42" name="未知用户25" initials="未" lastIdx="1" clrIdx="0"/>
  <p:cmAuthor id="44" name="未知用户27" initials="未" lastIdx="2" clrIdx="2"/>
  <p:cmAuthor id="47" name="ting yue" initials="t" lastIdx="1" clrIdx="0"/>
  <p:cmAuthor id="49" name="jk-an" initials="j" lastIdx="1" clrIdx="48"/>
  <p:cmAuthor id="50" name="david bin" initials="d" lastIdx="3" clrIdx="0"/>
  <p:cmAuthor id="51" name="MLOONG" initials="M" lastIdx="1" clrIdx="0"/>
  <p:cmAuthor id="52" name="未知用户17" initials="未" lastIdx="0" clrIdx="1"/>
  <p:cmAuthor id="53" name="未知用户5" initials="未" lastIdx="2" clrIdx="0"/>
  <p:cmAuthor id="55" name="未知用户10" initials="未" lastIdx="1" clrIdx="4"/>
  <p:cmAuthor id="56" name="未知用户15" initials="未" lastIdx="27" clrIdx="1"/>
  <p:cmAuthor id="57" name="未知用户20" initials="未" lastIdx="1" clrIdx="0"/>
  <p:cmAuthor id="58" name="未知用户21" initials="未" lastIdx="1" clrIdx="0"/>
  <p:cmAuthor id="59" name=" " initials=" " lastIdx="1" clrIdx="16"/>
  <p:cmAuthor id="60" name="Liu Dong" initials="L" lastIdx="1" clrIdx="0"/>
  <p:cmAuthor id="61" name="Zhao Jing" initials="Z" lastIdx="1" clrIdx="2"/>
  <p:cmAuthor id="67" name="祝惠蓉" initials="祝" lastIdx="3" clrIdx="8"/>
  <p:cmAuthor id="68" name="陈俊奕" initials="陈俊奕" lastIdx="1" clrIdx="20"/>
  <p:cmAuthor id="69" name="宋海锐" initials="宋" lastIdx="2" clrIdx="68"/>
  <p:cmAuthor id="70" name="张 明晖" initials="张" lastIdx="1" clrIdx="69"/>
  <p:cmAuthor id="74" name="姜珊" initials="姜" lastIdx="1" clrIdx="0"/>
  <p:cmAuthor id="76" name="康孟海" initials="kangmh6" lastIdx="1" clrIdx="34"/>
  <p:cmAuthor id="77" name="邵丹(联通上海市上海市分公司)" initials="邵丹(联通上海市上海市分公司)" lastIdx="1" clrIdx="26"/>
  <p:cmAuthor id="78" name="Lina Hang(联通上海市上海市分公司)" initials="LH" lastIdx="2" clrIdx="27"/>
  <p:cmAuthor id="10" name="Emily Lu Chen" initials="E" lastIdx="3" clrIdx="11"/>
  <p:cmAuthor id="2001" name="骆倩怡_Znauj26B" initials="authorId_382814100" lastIdx="0" clrIdx="0"/>
  <p:cmAuthor id="86" name="郭欣萍" initials="郭" lastIdx="4" clrIdx="3"/>
  <p:cmAuthor id="87" name="何 静" initials="何" lastIdx="1" clrIdx="4"/>
  <p:cmAuthor id="88" name="唐思源" initials="唐" lastIdx="1" clrIdx="0"/>
  <p:cmAuthor id="89" name="LIZheng" initials="L" lastIdx="1" clrIdx="64"/>
  <p:cmAuthor id="37" name="黄珂10009187" initials="黄珂10009187" lastIdx="1" clrIdx="37"/>
  <p:cmAuthor id="191251535" name="沈霄雷" initials="沈" lastIdx="833089" clrIdx="0"/>
  <p:cmAuthor id="43" name="bob kang" initials="b" lastIdx="3" clrIdx="15"/>
  <p:cmAuthor id="45" name="mini" initials="m" lastIdx="2" clrIdx="44"/>
  <p:cmAuthor id="691587970" name="小延魔法师" initials="小" lastIdx="1126286" clrIdx="0"/>
  <p:cmAuthor id="46" name="ljh" initials="l" lastIdx="1" clrIdx="45"/>
  <p:cmAuthor id="1411827" name="黄晓平" initials="黄" lastIdx="0" clrIdx="0"/>
  <p:cmAuthor id="1411828" name="徐琳00159163" initials="徐琳00159163" lastIdx="1" clrIdx="37"/>
  <p:cmAuthor id="64" name="杨志宇" initials="王" lastIdx="1" clrIdx="63"/>
  <p:cmAuthor id="2000" name="周文_R7fau6bq" initials="authorId_265585642" lastIdx="1630185183" clrIdx="0"/>
  <p:cmAuthor id="2002" name="王竑达" initials="王竑达" lastIdx="1" clrIdx="34"/>
  <p:cmAuthor id="2003" name="梁鹏" initials="u" lastIdx="1" clrIdx="35"/>
  <p:cmAuthor id="2004" name="范 斌" initials="范" lastIdx="1" clrIdx="36"/>
  <p:cmAuthor id="2005" name="毕邺" initials="党委办公室" lastIdx="2" clrIdx="37"/>
  <p:cmAuthor id="191251536" name="MA YOU" initials="MY" lastIdx="1" clrIdx="23"/>
  <p:cmAuthor id="307" name="未知用户93" initials="" lastIdx="1" clrIdx="0"/>
  <p:cmAuthor id="308" name="未知用户90" initials="" lastIdx="5" clrIdx="1"/>
  <p:cmAuthor id="309" name="未知用户91" initials="" lastIdx="0" clrIdx="1"/>
  <p:cmAuthor id="310" name="未知用户92" initials="" lastIdx="1" clrIdx="0"/>
  <p:cmAuthor id="311" name="未知用户74" initials="" lastIdx="5" clrIdx="1"/>
  <p:cmAuthor id="312" name="未知用户75" initials="" lastIdx="8" clrIdx="0"/>
  <p:cmAuthor id="313" name="未知用户76" initials="" lastIdx="1" clrIdx="0"/>
  <p:cmAuthor id="314" name="未知用户77" initials="" lastIdx="8" clrIdx="0"/>
  <p:cmAuthor id="315" name="未知用户78" initials="" lastIdx="8" clrIdx="0"/>
  <p:cmAuthor id="316" name="未知用户79" initials="" lastIdx="1" clrIdx="0"/>
  <p:cmAuthor id="317" name="未知用户80" initials="" lastIdx="1" clrIdx="0"/>
  <p:cmAuthor id="318" name="Harry xu" initials="" lastIdx="1" clrIdx="0"/>
  <p:cmAuthor id="320" name="未知用户35" initials="未" lastIdx="1" clrIdx="0"/>
  <p:cmAuthor id="321" name="未知用户111" initials="未" lastIdx="1" clrIdx="1"/>
  <p:cmAuthor id="48" name="未知的使用者80" initials="" lastIdx="0" clrIdx="0"/>
  <p:cmAuthor id="54" name="未知的使用者84" initials="" lastIdx="1" clrIdx="1"/>
  <p:cmAuthor id="62" name="未知的使用者91" initials="" lastIdx="1" clrIdx="0"/>
  <p:cmAuthor id="63" name="未知的使用者98" initials="" lastIdx="1" clrIdx="0"/>
  <p:cmAuthor id="65" name="未知的使用者113" initials="" lastIdx="1" clrIdx="2"/>
  <p:cmAuthor id="66" name="liucunri" initials="" lastIdx="1" clrIdx="0"/>
  <p:cmAuthor id="72" name="Unknown User50" initials="" lastIdx="1" clrIdx="0"/>
  <p:cmAuthor id="73" name="未知的使用者120" initials="" lastIdx="1" clrIdx="0"/>
  <p:cmAuthor id="75" name="Sky123.Org" initials="" lastIdx="1" clrIdx="0"/>
  <p:cmAuthor id="79" name="微软用户" initials="" lastIdx="1" clrIdx="0"/>
  <p:cmAuthor id="80" name="未知的使用者73" initials="" lastIdx="1" clrIdx="0"/>
  <p:cmAuthor id="81" name="未知的使用者24" initials="" lastIdx="8" clrIdx="0"/>
  <p:cmAuthor id="82" name="未知用户16" initials="" lastIdx="1" clrIdx="0"/>
  <p:cmAuthor id="83" name="Mary Feil-Jacobs" initials="" lastIdx="43" clrIdx="1"/>
  <p:cmAuthor id="84" name="LiuHui" initials="" lastIdx="1" clrIdx="0"/>
  <p:cmAuthor id="85" name="未知的使用者45" initials="" lastIdx="1" clrIdx="0"/>
  <p:cmAuthor id="90" name="未知的使用者93" initials="" lastIdx="1" clrIdx="1"/>
  <p:cmAuthor id="92" name="LeeElva" initials="" lastIdx="1" clrIdx="0"/>
  <p:cmAuthor id="93" name="未知用户99" initials="" lastIdx="1" clrIdx="2"/>
  <p:cmAuthor id="94" name="未知的使用者34" initials="" lastIdx="1" clrIdx="0"/>
  <p:cmAuthor id="95" name="未知的使用者115" initials="" lastIdx="1" clrIdx="1"/>
  <p:cmAuthor id="96" name="未知用户57" initials="" lastIdx="1" clrIdx="0"/>
  <p:cmAuthor id="97" name="lianghb" initials="" lastIdx="19" clrIdx="0"/>
  <p:cmAuthor id="99" name="Deanna Schuler (Bookey Consulting)" initials="" lastIdx="2" clrIdx="0"/>
  <p:cmAuthor id="100" name="未知的使用者57" initials="" lastIdx="1" clrIdx="0"/>
  <p:cmAuthor id="101" name="未知的使用者16" initials="" lastIdx="6" clrIdx="0"/>
  <p:cmAuthor id="102" name="未知的使用者35" initials="" lastIdx="1" clrIdx="0"/>
  <p:cmAuthor id="103" name="未知用户102" initials="" lastIdx="1" clrIdx="1"/>
  <p:cmAuthor id="104" name="maxine" initials="" lastIdx="0" clrIdx="0"/>
  <p:cmAuthor id="105" name="未知的使用者121" initials="" lastIdx="1" clrIdx="1"/>
  <p:cmAuthor id="106" name="未知的使用者12" initials="" lastIdx="1" clrIdx="0"/>
  <p:cmAuthor id="107" name="周元元" initials="" lastIdx="5" clrIdx="0"/>
  <p:cmAuthor id="108" name="未知的使用者27" initials="" lastIdx="8" clrIdx="0"/>
  <p:cmAuthor id="110" name="未知的使用者30" initials="" lastIdx="8" clrIdx="0"/>
  <p:cmAuthor id="111" name="未知的使用者53" initials="" lastIdx="1" clrIdx="0"/>
  <p:cmAuthor id="112" name="未知用户58" initials="" lastIdx="5" clrIdx="1"/>
  <p:cmAuthor id="113" name="未知的使用者25" initials="" lastIdx="1" clrIdx="0"/>
  <p:cmAuthor id="114" name="liupeng" initials="" lastIdx="1" clrIdx="1"/>
  <p:cmAuthor id="116" name="AbuSina" initials="" lastIdx="2" clrIdx="0"/>
  <p:cmAuthor id="117" name="hl sun" initials="" lastIdx="1" clrIdx="0"/>
  <p:cmAuthor id="118" name="未知的使用者94" initials="" lastIdx="1" clrIdx="2"/>
  <p:cmAuthor id="119" name="未知用户66" initials="" lastIdx="1" clrIdx="0"/>
  <p:cmAuthor id="121" name="未知用户19" initials="" lastIdx="1" clrIdx="0"/>
  <p:cmAuthor id="122" name="周宏達JerryChou" initials="" lastIdx="6" clrIdx="2"/>
  <p:cmAuthor id="124" name="未知用户7" initials="" lastIdx="1" clrIdx="0"/>
  <p:cmAuthor id="125" name="未知的使用者56" initials="" lastIdx="1" clrIdx="0"/>
  <p:cmAuthor id="127" name="未知的使用者119" initials="" lastIdx="1" clrIdx="2"/>
  <p:cmAuthor id="128" name="未知用户59" initials="" lastIdx="0" clrIdx="1"/>
  <p:cmAuthor id="129" name="未知的使用者22" initials="" lastIdx="8" clrIdx="0"/>
  <p:cmAuthor id="130" name="未知的使用者103" initials="" lastIdx="8" clrIdx="0"/>
  <p:cmAuthor id="131" name="Wenwen" initials="" lastIdx="1" clrIdx="1"/>
  <p:cmAuthor id="132" name="未知的使用者117" initials="" lastIdx="1" clrIdx="0"/>
  <p:cmAuthor id="133" name="未知的使用者33" initials="" lastIdx="1" clrIdx="0"/>
  <p:cmAuthor id="134" name="未知的使用者28" initials="" lastIdx="1" clrIdx="0"/>
  <p:cmAuthor id="135" name="未知用户67" initials="" lastIdx="1" clrIdx="0"/>
  <p:cmAuthor id="136" name="未知用户114" initials="" lastIdx="1" clrIdx="0"/>
  <p:cmAuthor id="137" name="未知用户18" initials="" lastIdx="10" clrIdx="0"/>
  <p:cmAuthor id="138" name="未知的使用者67" initials="" lastIdx="1" clrIdx="0"/>
  <p:cmAuthor id="139" name="未知的使用者46" initials="" lastIdx="1" clrIdx="1"/>
  <p:cmAuthor id="140" name="未知的使用者26" initials="" lastIdx="1" clrIdx="0"/>
  <p:cmAuthor id="141" name="未知的使用者43" initials="" lastIdx="1" clrIdx="0"/>
  <p:cmAuthor id="142" name="未知的使用者9" initials="" lastIdx="1" clrIdx="0"/>
  <p:cmAuthor id="143" name="未知用户62" initials="" lastIdx="1" clrIdx="1"/>
  <p:cmAuthor id="144" name="yuanzh" initials="" lastIdx="1" clrIdx="1"/>
  <p:cmAuthor id="145" name="不明使用者57" initials="" lastIdx="1" clrIdx="0"/>
  <p:cmAuthor id="146" name="未知用户108" initials="" lastIdx="1" clrIdx="0"/>
  <p:cmAuthor id="147" name="未知的使用者110" initials="" lastIdx="1" clrIdx="0"/>
  <p:cmAuthor id="148" name="linyd" initials="" lastIdx="3" clrIdx="1"/>
  <p:cmAuthor id="149" name="未知用户8" initials="" lastIdx="1" clrIdx="0"/>
  <p:cmAuthor id="150" name="未知的使用者31" initials="" lastIdx="1" clrIdx="0"/>
  <p:cmAuthor id="151" name="未知用户81" initials="" lastIdx="1" clrIdx="0"/>
  <p:cmAuthor id="152" name="未知用户115" initials="" lastIdx="1" clrIdx="0"/>
  <p:cmAuthor id="154" name="未知的使用者68" initials="" lastIdx="1" clrIdx="0"/>
  <p:cmAuthor id="155" name="mm" initials="" lastIdx="1" clrIdx="0"/>
  <p:cmAuthor id="157" name="朱晓瑜" initials="" lastIdx="54" clrIdx="0"/>
  <p:cmAuthor id="158" name="不明使用者20" initials="" lastIdx="1" clrIdx="0"/>
  <p:cmAuthor id="159" name="未知用户82" initials="" lastIdx="1" clrIdx="0"/>
  <p:cmAuthor id="160" name="未知的使用者7" initials="" lastIdx="2" clrIdx="0"/>
  <p:cmAuthor id="161" name="未知用户6" initials="" lastIdx="8" clrIdx="0"/>
  <p:cmAuthor id="162" name="未知的使用者55" initials="" lastIdx="1" clrIdx="0"/>
  <p:cmAuthor id="163" name="未知的使用者111" initials="" lastIdx="1" clrIdx="0"/>
  <p:cmAuthor id="164" name="未知的使用者50" initials="" lastIdx="1" clrIdx="0"/>
  <p:cmAuthor id="165" name="未知的使用者11" initials="" lastIdx="1" clrIdx="0"/>
  <p:cmAuthor id="166" name="未知用户47" initials="" lastIdx="6" clrIdx="0"/>
  <p:cmAuthor id="167" name="未知用户106" initials="未" lastIdx="1" clrIdx="0"/>
  <p:cmAuthor id="168" name="未知用户116" initials="" lastIdx="1" clrIdx="1"/>
  <p:cmAuthor id="169" name="未知的使用者150" initials="未" lastIdx="1" clrIdx="0"/>
  <p:cmAuthor id="170" name="未知的使用者69" initials="" lastIdx="1" clrIdx="1"/>
  <p:cmAuthor id="171" name="未知的使用者112" initials="" lastIdx="1" clrIdx="1"/>
  <p:cmAuthor id="173" name="Kevin Hu" initials="" lastIdx="1" clrIdx="0"/>
  <p:cmAuthor id="174" name="未知的使用者38" initials="" lastIdx="1" clrIdx="0"/>
  <p:cmAuthor id="175" name="唐可欣" initials="" lastIdx="1" clrIdx="0"/>
  <p:cmAuthor id="176" name="未知的使用者8" initials="" lastIdx="1" clrIdx="0"/>
  <p:cmAuthor id="177" name="不明使用者56" initials="" lastIdx="1" clrIdx="0"/>
  <p:cmAuthor id="178" name="P00035_jeremy" initials="" lastIdx="1" clrIdx="0"/>
  <p:cmAuthor id="179" name="Unknown User7" initials="" lastIdx="1" clrIdx="0"/>
  <p:cmAuthor id="180" name="muzi wei" initials="" lastIdx="1" clrIdx="0"/>
  <p:cmAuthor id="181" name="未知的使用者41" initials="" lastIdx="1" clrIdx="0"/>
  <p:cmAuthor id="182" name="未知的使用者13" initials="" lastIdx="1" clrIdx="0"/>
  <p:cmAuthor id="183" name="djj" initials="" lastIdx="2" clrIdx="0"/>
  <p:cmAuthor id="184" name="未知用户117" initials="" lastIdx="1" clrIdx="2"/>
  <p:cmAuthor id="186" name="未知用户13" initials="" lastIdx="1" clrIdx="0"/>
  <p:cmAuthor id="187" name="不明使用者21" initials="" lastIdx="1" clrIdx="0"/>
  <p:cmAuthor id="188" name="YUMINGNJ" initials="" lastIdx="3" clrIdx="0"/>
  <p:cmAuthor id="189" name="未知的使用者52" initials="" lastIdx="1" clrIdx="1"/>
  <p:cmAuthor id="190" name="未知用户109" initials="" lastIdx="1" clrIdx="1"/>
  <p:cmAuthor id="191" name="Unknown User117" initials="U" lastIdx="10" clrIdx="0"/>
  <p:cmAuthor id="192" name="thomas" initials="" lastIdx="1" clrIdx="49"/>
  <p:cmAuthor id="193" name="未知的使用者3" initials="" lastIdx="7" clrIdx="1"/>
  <p:cmAuthor id="194" name="未知用户14" initials="" lastIdx="1" clrIdx="0"/>
  <p:cmAuthor id="195" name="Unknown User65" initials="U" lastIdx="1" clrIdx="0"/>
  <p:cmAuthor id="196" name="未知用户98" initials="" lastIdx="1" clrIdx="2"/>
  <p:cmAuthor id="198" name="未知用户83" initials="" lastIdx="1" clrIdx="1"/>
  <p:cmAuthor id="199" name="未知用户61" initials="" lastIdx="8" clrIdx="0"/>
  <p:cmAuthor id="200" name="張秀娟" initials="" lastIdx="1" clrIdx="2"/>
  <p:cmAuthor id="201" name="Jason Wang" initials="" lastIdx="1" clrIdx="0"/>
  <p:cmAuthor id="202" name="不明使用者18" initials="" lastIdx="0" clrIdx="1"/>
  <p:cmAuthor id="203" name="未知用户28" initials="未" lastIdx="5" clrIdx="1"/>
  <p:cmAuthor id="204" name="未知的使用者72" initials="" lastIdx="1" clrIdx="0"/>
  <p:cmAuthor id="205" name="未知的使用者48" initials="" lastIdx="1" clrIdx="0"/>
  <p:cmAuthor id="206" name="未知的使用者104" initials="" lastIdx="1" clrIdx="0"/>
  <p:cmAuthor id="207" name="未知用户60" initials="" lastIdx="1" clrIdx="0"/>
  <p:cmAuthor id="208" name="未知的使用者39" initials="未" lastIdx="10" clrIdx="0"/>
  <p:cmAuthor id="209" name="Shawna Strickland" initials="" lastIdx="2" clrIdx="0"/>
  <p:cmAuthor id="210" name="未知的使用者36" initials="" lastIdx="3" clrIdx="1"/>
  <p:cmAuthor id="212" name="Daniel Wuu" initials="" lastIdx="1" clrIdx="0"/>
  <p:cmAuthor id="213" name="未知用户56" initials="" lastIdx="1" clrIdx="0"/>
  <p:cmAuthor id="214" name="未知的使用者14" initials="" lastIdx="2" clrIdx="0"/>
  <p:cmAuthor id="217" name="Ashley Eberenz" initials="" lastIdx="7" clrIdx="1"/>
  <p:cmAuthor id="218" name="不明使用者19" initials="" lastIdx="1" clrIdx="0"/>
  <p:cmAuthor id="219" name="qiantong" initials="" lastIdx="3" clrIdx="1"/>
  <p:cmAuthor id="220" name="未知的使用者74" initials="" lastIdx="1" clrIdx="0"/>
  <p:cmAuthor id="221" name="未知的使用者23" initials="" lastIdx="1" clrIdx="0"/>
  <p:cmAuthor id="222" name="未知的使用者1" initials="" lastIdx="8" clrIdx="0"/>
  <p:cmAuthor id="223" name="116304" initials="" lastIdx="1" clrIdx="1"/>
  <p:cmAuthor id="224" name="未知用户31" initials="未" lastIdx="1" clrIdx="1"/>
  <p:cmAuthor id="225" name="R affer" initials="" lastIdx="1" clrIdx="0"/>
  <p:cmAuthor id="226" name="qihua-DCMS" initials="" lastIdx="0" clrIdx="0"/>
  <p:cmAuthor id="227" name="未知用户55" initials="" lastIdx="1" clrIdx="0"/>
  <p:cmAuthor id="228" name="未知的使用者95" initials="" lastIdx="1" clrIdx="0"/>
  <p:cmAuthor id="230" name="未知的使用者32" initials="" lastIdx="1" clrIdx="0"/>
  <p:cmAuthor id="231" name="未知的使用者49" initials="" lastIdx="1" clrIdx="0"/>
  <p:cmAuthor id="232" name="Unknown User26" initials="U" lastIdx="1" clrIdx="1"/>
  <p:cmAuthor id="233" name="yuexuejun" initials="" lastIdx="3" clrIdx="0"/>
  <p:cmAuthor id="234" name="未知的使用者71" initials="" lastIdx="1" clrIdx="1"/>
  <p:cmAuthor id="235" name="未知的使用者105" initials="" lastIdx="1" clrIdx="0"/>
  <p:cmAuthor id="236" name="Unknown User70" initials="" lastIdx="1" clrIdx="0"/>
  <p:cmAuthor id="237" name="clinchen" initials="" lastIdx="0" clrIdx="1"/>
  <p:cmAuthor id="238" name="未知用户23" initials="" lastIdx="1" clrIdx="0"/>
  <p:cmAuthor id="239" name="hanjuncompany" initials="" lastIdx="1" clrIdx="0"/>
  <p:cmAuthor id="240" name="kathy chen" initials="" lastIdx="3" clrIdx="0"/>
  <p:cmAuthor id="241" name="未知的使用者63" initials="" lastIdx="1" clrIdx="0"/>
  <p:cmAuthor id="242" name="未知的使用者64" initials="" lastIdx="3" clrIdx="1"/>
  <p:cmAuthor id="243" name="未知的使用者47" initials="" lastIdx="1" clrIdx="0"/>
  <p:cmAuthor id="244" name="未知的使用者60" initials="" lastIdx="8" clrIdx="0"/>
  <p:cmAuthor id="245" name="未知的使用者59" initials="" lastIdx="1" clrIdx="0"/>
  <p:cmAuthor id="246" name="未知的使用者54" initials="" lastIdx="1" clrIdx="0"/>
  <p:cmAuthor id="247" name="未知的使用者66" initials="" lastIdx="8" clrIdx="0"/>
  <p:cmAuthor id="248" name="未知的使用者65" initials="" lastIdx="1" clrIdx="0"/>
  <p:cmAuthor id="249" name="未知的使用者106" initials="" lastIdx="3" clrIdx="1"/>
  <p:cmAuthor id="250" name="未知的使用者107" initials="" lastIdx="1" clrIdx="1"/>
  <p:cmAuthor id="251" name="未知的使用者108" initials="" lastIdx="1" clrIdx="0"/>
  <p:cmAuthor id="252" name="未知的使用者86" initials="" lastIdx="1" clrIdx="0"/>
  <p:cmAuthor id="253" name="未知的使用者116" initials="" lastIdx="1" clrIdx="1"/>
  <p:cmAuthor id="254" name="未知的使用者44" initials="" lastIdx="1" clrIdx="0"/>
  <p:cmAuthor id="255" name="未知的使用者37" initials="" lastIdx="1" clrIdx="0"/>
  <p:cmAuthor id="256" name="未知的使用者126" initials="" lastIdx="1" clrIdx="0"/>
  <p:cmAuthor id="257" name="未知的使用者127" initials="" lastIdx="3" clrIdx="1"/>
  <p:cmAuthor id="258" name="未知的使用者128" initials="" lastIdx="1" clrIdx="1"/>
  <p:cmAuthor id="259" name="未知的使用者124" initials="" lastIdx="1" clrIdx="0"/>
  <p:cmAuthor id="260" name="未知的使用者125" initials="" lastIdx="1" clrIdx="0"/>
  <p:cmAuthor id="261" name="Sara Chen" initials="" lastIdx="1" clrIdx="0"/>
  <p:cmAuthor id="262" name="huang gerrard" initials="" lastIdx="1" clrIdx="0"/>
  <p:cmAuthor id="263" name="未知用户170" initials="" lastIdx="1" clrIdx="0"/>
  <p:cmAuthor id="264" name="未知用户171" initials="" lastIdx="5" clrIdx="1"/>
  <p:cmAuthor id="265" name="未知用户172" initials="" lastIdx="1" clrIdx="1"/>
  <p:cmAuthor id="266" name="未知用户173" initials="" lastIdx="1" clrIdx="0"/>
  <p:cmAuthor id="267" name="未知用户149" initials="" lastIdx="1" clrIdx="0"/>
  <p:cmAuthor id="268" name="未知用户150" initials="" lastIdx="1" clrIdx="0"/>
  <p:cmAuthor id="269" name="未知用户151" initials="" lastIdx="2" clrIdx="0"/>
  <p:cmAuthor id="270" name="未知用户152" initials="" lastIdx="8" clrIdx="0"/>
  <p:cmAuthor id="271" name="未知用户153" initials="" lastIdx="8" clrIdx="0"/>
  <p:cmAuthor id="272" name="未知用户154" initials="" lastIdx="1" clrIdx="0"/>
  <p:cmAuthor id="273" name="未知用户155" initials="" lastIdx="1" clrIdx="0"/>
  <p:cmAuthor id="274" name="未知用户41" initials="" lastIdx="8" clrIdx="0"/>
  <p:cmAuthor id="275" name="未知用户44" initials="" lastIdx="1" clrIdx="0"/>
  <p:cmAuthor id="276" name="未知用户45" initials="" lastIdx="1" clrIdx="0"/>
  <p:cmAuthor id="277" name="未知用户156" initials="" lastIdx="10" clrIdx="0"/>
  <p:cmAuthor id="278" name="未知用户64" initials="" lastIdx="1" clrIdx="0"/>
  <p:cmAuthor id="279" name="未知用户65" initials="" lastIdx="1" clrIdx="0"/>
  <p:cmAuthor id="280" name="未知用户68" initials="" lastIdx="1" clrIdx="0"/>
  <p:cmAuthor id="281" name="未知用户69" initials="" lastIdx="2" clrIdx="0"/>
  <p:cmAuthor id="282" name="未知用户70" initials="" lastIdx="1" clrIdx="1"/>
  <p:cmAuthor id="283" name="未知用户71" initials="" lastIdx="1" clrIdx="0"/>
  <p:cmAuthor id="284" name="未知用户72" initials="" lastIdx="1" clrIdx="0"/>
  <p:cmAuthor id="285" name="未知用户73" initials="" lastIdx="2" clrIdx="0"/>
  <p:cmAuthor id="286" name="未知用户49" initials="" lastIdx="1" clrIdx="0"/>
  <p:cmAuthor id="287" name="未知用户50" initials="" lastIdx="1" clrIdx="0"/>
  <p:cmAuthor id="288" name="未知用户52" initials="" lastIdx="1" clrIdx="0"/>
  <p:cmAuthor id="289" name="MA15" initials="" lastIdx="1" clrIdx="0"/>
  <p:cmAuthor id="290" name="未知用户53" initials="" lastIdx="10" clrIdx="0"/>
  <p:cmAuthor id="291" name="未知用户96" initials="" lastIdx="1" clrIdx="0"/>
  <p:cmAuthor id="292" name="未知用户48" initials="" lastIdx="1" clrIdx="0"/>
  <p:cmAuthor id="293" name="未知用户97" initials="" lastIdx="2" clrIdx="0"/>
  <p:cmAuthor id="294" name="未知用户40" initials="" lastIdx="5" clrIdx="1"/>
  <p:cmAuthor id="295" name="未知用户43" initials="" lastIdx="1" clrIdx="0"/>
  <p:cmAuthor id="296" name="未知用户100" initials="" lastIdx="1" clrIdx="0"/>
  <p:cmAuthor id="297" name="未知用户101" initials="" lastIdx="1" clrIdx="0"/>
  <p:cmAuthor id="298" name="未知用户26" initials="" lastIdx="1" clrIdx="0"/>
  <p:cmAuthor id="299" name="未知用户29" initials="" lastIdx="1" clrIdx="0"/>
  <p:cmAuthor id="300" name="未知用户32" initials="" lastIdx="1" clrIdx="0"/>
  <p:cmAuthor id="301" name="未知用户33" initials="" lastIdx="1" clrIdx="0"/>
  <p:cmAuthor id="302" name="未知用户34" initials="" lastIdx="2" clrIdx="0"/>
  <p:cmAuthor id="303" name="未知用户42" initials="" lastIdx="1" clrIdx="0"/>
  <p:cmAuthor id="304" name="未知的使用者109" initials="" lastIdx="5" clrIdx="1"/>
  <p:cmAuthor id="305" name="未知的使用者122" initials="" lastIdx="1" clrIdx="0"/>
  <p:cmAuthor id="306" name="未知的使用者123" initials="" lastIdx="9" clrIdx="0"/>
  <p:cmAuthor id="287643681" name="殷格非" initials="殷" lastIdx="2" clrIdx="0"/>
  <p:cmAuthor id="287643682" name="z r" initials="zr" lastIdx="5" clrIdx="12"/>
  <p:cmAuthor id="191251537" name="郭 浩" initials="郭" lastIdx="2" clrIdx="25"/>
  <p:cmAuthor id="691587971" name="刘春杰10244342" initials="刘春杰10244342" lastIdx="1" clrIdx="41"/>
  <p:cmAuthor id="691587972" name="li hui" initials="lh" lastIdx="1" clrIdx="50"/>
  <p:cmAuthor id="322" name="xu849" initials="x" lastIdx="1" clrIdx="321"/>
  <p:cmAuthor id="325" name="徐少成" initials="徐" lastIdx="1" clrIdx="324"/>
  <p:cmAuthor id="326" name="王志榕" initials="王" lastIdx="1" clrIdx="325"/>
  <p:cmAuthor id="191251538" name="渠沛" initials="渠" lastIdx="1" clrIdx="35"/>
  <p:cmAuthor id="210492765" name="施普希（菜菜）" initials="施" lastIdx="0" clrIdx="0"/>
  <p:cmAuthor id="210492766" name="yu 1" initials="y1" lastIdx="1" clrIdx="19"/>
  <p:cmAuthor id="210492767" name="李 嘉" initials="李" lastIdx="1" clrIdx="26"/>
  <p:cmAuthor id="691587973" name="张又利" initials="张" lastIdx="3" clrIdx="326"/>
  <p:cmAuthor id="8535702" name="曾蓓/贝贝" initials="曾" lastIdx="0" clrIdx="0"/>
  <p:cmAuthor id="91" name="范作霖" initials="范" lastIdx="1" clrIdx="22"/>
  <p:cmAuthor id="109" name="刘豹" initials="刘" lastIdx="0" clrIdx="0"/>
  <p:cmAuthor id="120" name="郑汝鸿" initials="郑" lastIdx="2" clrIdx="0"/>
  <p:cmAuthor id="123" name="邢辰凤" initials="邢" lastIdx="45" clrIdx="7"/>
  <p:cmAuthor id="126" name="未知用户46" initials="未" lastIdx="1" clrIdx="1"/>
  <p:cmAuthor id="323" name="Agui" initials="A" lastIdx="2" clrIdx="86"/>
  <p:cmAuthor id="324" name="王栋浩" initials="王" lastIdx="3" clrIdx="323"/>
  <p:cmAuthor id="327" name="kind" initials="k" lastIdx="1" clrIdx="326"/>
  <p:cmAuthor id="328" name="冯兰晓" initials="冯" lastIdx="1" clrIdx="327"/>
  <p:cmAuthor id="329" name="xul54" initials="x" lastIdx="1" clrIdx="328"/>
  <p:cmAuthor id="330" name="admin" initials="a" lastIdx="1" clrIdx="329"/>
  <p:cmAuthor id="331" name="qianyp" initials="q" lastIdx="2" clrIdx="330"/>
  <p:cmAuthor id="332" name="Liu, Hongqing (NSB - CN/Shanghai)" initials="L" lastIdx="1" clrIdx="41"/>
  <p:cmAuthor id="333" name="汪亦超" initials="汪" lastIdx="1" clrIdx="332"/>
  <p:cmAuthor id="334" name="lll" initials="l" lastIdx="1" clrIdx="333"/>
  <p:cmAuthor id="336" name="王一哲" initials="wyz" lastIdx="1" clrIdx="335"/>
  <p:cmAuthor id="287643683" name="8310" initials="8" lastIdx="1" clrIdx="35"/>
  <p:cmAuthor id="287643684" name="Aqf" initials="A" lastIdx="1" clrIdx="36"/>
  <p:cmAuthor id="47245819" name="群智集" initials="群" lastIdx="0" clrIdx="0"/>
  <p:cmAuthor id="191251539" name="席琛" initials="" lastIdx="0" clrIdx="58"/>
  <p:cmAuthor id="191251540" name="韩剑侠" initials="P" lastIdx="1" clrIdx="41"/>
  <p:cmAuthor id="210492768" name="gus9@chinaunicom.cn" initials="g" lastIdx="4" clrIdx="27"/>
  <p:cmAuthor id="2006" name="qsl" initials="q" lastIdx="3" clrIdx="38"/>
  <p:cmAuthor id="691587974" name="wrx" initials="wrx" lastIdx="3" clrIdx="323"/>
  <p:cmAuthor id="394525608" name="仇怿俊" initials="仇" lastIdx="0" clrIdx="0"/>
  <p:cmAuthor id="475196944" name="姚琳" initials="姚" lastIdx="1133934" clrIdx="0"/>
  <p:cmAuthor id="475196945" name="chen" initials="c" lastIdx="1" clrIdx="2"/>
  <p:cmAuthor id="353158055" name="韩雨" initials="韩" lastIdx="0" clrIdx="0"/>
  <p:cmAuthor id="339" name="曾素灵" initials="曾" lastIdx="1" clrIdx="338"/>
  <p:cmAuthor id="691587975" name="ZhengShilei" initials="Z" lastIdx="1" clrIdx="323"/>
  <p:cmAuthor id="211" name="未知的使用者136" initials="未" lastIdx="1" clrIdx="0"/>
  <p:cmAuthor id="215" name="未知的使用者140" initials="未" lastIdx="1" clrIdx="1"/>
  <p:cmAuthor id="216" name="未知的使用者197" initials="未" lastIdx="8" clrIdx="0"/>
  <p:cmAuthor id="229" name="未知的使用者168" initials="未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DB2"/>
    <a:srgbClr val="269CF8"/>
    <a:srgbClr val="0B4BE2"/>
    <a:srgbClr val="0A49E1"/>
    <a:srgbClr val="023EB6"/>
    <a:srgbClr val="023DB5"/>
    <a:srgbClr val="B2B2B2"/>
    <a:srgbClr val="202020"/>
    <a:srgbClr val="32323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96"/>
        <p:guide pos="3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250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t>各位老师好。我是xxx，接下来我将就</a:t>
            </a:r>
            <a:r>
              <a:rPr lang="zh-CN"/>
              <a:t>我们</a:t>
            </a:r>
            <a:r>
              <a:t>公司和产品方面的情况给各位做个</a:t>
            </a:r>
            <a:r>
              <a:rPr lang="zh-CN"/>
              <a:t>详细</a:t>
            </a:r>
            <a:r>
              <a:t>汇报。</a:t>
            </a:r>
          </a:p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提供的产品包括AICC智能客服、AICP智能培训以及AIDH互动数智人。我们的AICC智能客服能够帮助企业实现24小时无间断的服务，提升客户满意度。而AICP智能培训则可以帮助企业提升员工的技能，提升企业的整体运营效率。最后，我们的AIDH互动数智人能够帮助企业实现数字化转型，提升企业的竞争力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冬奥联通版范例一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9956619" y="6480452"/>
            <a:ext cx="1536700" cy="8068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r">
              <a:buNone/>
              <a:defRPr sz="850" baseline="0">
                <a:latin typeface="Helvetica" pitchFamily="2" charset="0"/>
                <a:ea typeface="HYDaHeiJ" panose="02010600000101010101" pitchFamily="2" charset="-122"/>
              </a:defRPr>
            </a:lvl1pPr>
          </a:lstStyle>
          <a:p>
            <a:pPr lvl="0"/>
            <a:r>
              <a:rPr lang="en-US" dirty="0" err="1"/>
              <a:t>页码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endParaRPr 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5715" y="124460"/>
            <a:ext cx="12186285" cy="875030"/>
            <a:chOff x="9" y="196"/>
            <a:chExt cx="19191" cy="1378"/>
          </a:xfrm>
        </p:grpSpPr>
        <p:pic>
          <p:nvPicPr>
            <p:cNvPr id="3" name="图片 2" descr="7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9" y="196"/>
              <a:ext cx="14381" cy="1378"/>
            </a:xfrm>
            <a:prstGeom prst="rect">
              <a:avLst/>
            </a:prstGeom>
          </p:spPr>
        </p:pic>
        <p:pic>
          <p:nvPicPr>
            <p:cNvPr id="2" name="图片 1" descr="7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4819" y="196"/>
              <a:ext cx="14381" cy="1378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358" y="16476"/>
            <a:ext cx="3106914" cy="1268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74949" y="213360"/>
            <a:ext cx="1558261" cy="458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rgbClr val="001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" y="762862"/>
            <a:ext cx="12184067" cy="457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1" tIns="60935" rIns="121871" bIns="609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3" name="平行四边形 12"/>
          <p:cNvSpPr/>
          <p:nvPr userDrawn="1"/>
        </p:nvSpPr>
        <p:spPr>
          <a:xfrm>
            <a:off x="10997813" y="6317813"/>
            <a:ext cx="1035875" cy="875158"/>
          </a:xfrm>
          <a:prstGeom prst="parallelogram">
            <a:avLst>
              <a:gd name="adj" fmla="val 78514"/>
            </a:avLst>
          </a:prstGeom>
          <a:gradFill>
            <a:gsLst>
              <a:gs pos="0">
                <a:srgbClr val="00EBFC"/>
              </a:gs>
              <a:gs pos="84000">
                <a:srgbClr val="0050B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ekie jianheiti" panose="02000000000000000000" pitchFamily="2" charset="-122"/>
              <a:ea typeface="iekie jianheiti" panose="02000000000000000000" pitchFamily="2" charset="-122"/>
              <a:cs typeface="+mn-ea"/>
              <a:sym typeface="iekie jianheiti" panose="02000000000000000000" pitchFamily="2" charset="-122"/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11275934" y="5707817"/>
            <a:ext cx="718215" cy="606783"/>
          </a:xfrm>
          <a:prstGeom prst="parallelogram">
            <a:avLst>
              <a:gd name="adj" fmla="val 78514"/>
            </a:avLst>
          </a:prstGeom>
          <a:gradFill>
            <a:gsLst>
              <a:gs pos="0">
                <a:srgbClr val="00EBFC"/>
              </a:gs>
              <a:gs pos="84000">
                <a:srgbClr val="0050B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ekie jianheiti" panose="02000000000000000000" pitchFamily="2" charset="-122"/>
              <a:ea typeface="iekie jianheiti" panose="02000000000000000000" pitchFamily="2" charset="-122"/>
              <a:cs typeface="+mn-ea"/>
              <a:sym typeface="iekie jianheiti" panose="02000000000000000000" pitchFamily="2" charset="-122"/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791704" y="-112296"/>
            <a:ext cx="1035875" cy="875158"/>
          </a:xfrm>
          <a:prstGeom prst="parallelogram">
            <a:avLst>
              <a:gd name="adj" fmla="val 78514"/>
            </a:avLst>
          </a:prstGeom>
          <a:gradFill>
            <a:gsLst>
              <a:gs pos="0">
                <a:srgbClr val="00EBFC"/>
              </a:gs>
              <a:gs pos="84000">
                <a:srgbClr val="0050B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ekie jianheiti" panose="02000000000000000000" pitchFamily="2" charset="-122"/>
              <a:ea typeface="iekie jianheiti" panose="02000000000000000000" pitchFamily="2" charset="-122"/>
              <a:cs typeface="+mn-ea"/>
              <a:sym typeface="iekie jianheiti" panose="02000000000000000000" pitchFamily="2" charset="-122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>
            <a:off x="286053" y="156079"/>
            <a:ext cx="718215" cy="606783"/>
          </a:xfrm>
          <a:prstGeom prst="parallelogram">
            <a:avLst>
              <a:gd name="adj" fmla="val 78514"/>
            </a:avLst>
          </a:prstGeom>
          <a:gradFill>
            <a:gsLst>
              <a:gs pos="0">
                <a:srgbClr val="00EBFC"/>
              </a:gs>
              <a:gs pos="84000">
                <a:srgbClr val="0050B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ekie jianheiti" panose="02000000000000000000" pitchFamily="2" charset="-122"/>
              <a:ea typeface="iekie jianheiti" panose="02000000000000000000" pitchFamily="2" charset="-122"/>
              <a:cs typeface="+mn-ea"/>
              <a:sym typeface="iekie jianheiti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0"/>
    </mc:Choice>
    <mc:Fallback>
      <p:transition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9"/>
          <p:cNvSpPr/>
          <p:nvPr userDrawn="1"/>
        </p:nvSpPr>
        <p:spPr>
          <a:xfrm>
            <a:off x="0" y="430411"/>
            <a:ext cx="450000" cy="540000"/>
          </a:xfrm>
          <a:prstGeom prst="rect">
            <a:avLst/>
          </a:prstGeom>
          <a:solidFill>
            <a:srgbClr val="004BC8"/>
          </a:solidFill>
          <a:ln>
            <a:solidFill>
              <a:srgbClr val="0070C0"/>
            </a:solidFill>
          </a:ln>
        </p:spPr>
        <p:txBody>
          <a:bodyPr lIns="0" tIns="0" rIns="0" bIns="0"/>
          <a:lstStyle/>
          <a:p>
            <a:pPr>
              <a:defRPr sz="3000" b="1">
                <a:solidFill>
                  <a:srgbClr val="FFFFFF"/>
                </a:solidFill>
                <a:latin typeface="Adobe Gothic Std B" panose="020B0800000000000000" charset="-128"/>
                <a:ea typeface="Adobe Gothic Std B" panose="020B0800000000000000" charset="-128"/>
                <a:cs typeface="Adobe Gothic Std B" panose="020B0800000000000000" charset="-128"/>
                <a:sym typeface="Adobe Gothic Std B" panose="020B0800000000000000" charset="-128"/>
              </a:defRPr>
            </a:pPr>
            <a:endParaRPr sz="1400"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587779" y="461419"/>
            <a:ext cx="8572500" cy="5089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normAutofit/>
          </a:bodyPr>
          <a:lstStyle>
            <a:lvl1pPr>
              <a:defRPr sz="3000" b="0" i="0" baseline="0">
                <a:solidFill>
                  <a:srgbClr val="004BC8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dirty="0"/>
              <a:t>Title Text</a:t>
            </a:r>
            <a:endParaRPr dirty="0"/>
          </a:p>
        </p:txBody>
      </p:sp>
    </p:spTree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空白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>
            <p:custDataLst>
              <p:tags r:id="rId2"/>
            </p:custDataLst>
          </p:nvPr>
        </p:nvCxnSpPr>
        <p:spPr>
          <a:xfrm>
            <a:off x="0" y="850265"/>
            <a:ext cx="12221210" cy="5715"/>
          </a:xfrm>
          <a:prstGeom prst="line">
            <a:avLst/>
          </a:prstGeom>
          <a:ln w="57150" cmpd="dbl">
            <a:solidFill>
              <a:srgbClr val="043F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普通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78830"/>
            <a:ext cx="11238300" cy="554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编母辑版文本样式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10846676" y="220717"/>
            <a:ext cx="930165" cy="80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0833976" y="418010"/>
            <a:ext cx="0" cy="381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1245" y="284600"/>
            <a:ext cx="581025" cy="67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image" Target="../media/image34.png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../media/image33.png"/><Relationship Id="rId32" Type="http://schemas.openxmlformats.org/officeDocument/2006/relationships/slideLayout" Target="../slideLayouts/slideLayout14.xml"/><Relationship Id="rId31" Type="http://schemas.openxmlformats.org/officeDocument/2006/relationships/tags" Target="../tags/tag146.xml"/><Relationship Id="rId30" Type="http://schemas.openxmlformats.org/officeDocument/2006/relationships/image" Target="../media/image38.svg"/><Relationship Id="rId3" Type="http://schemas.openxmlformats.org/officeDocument/2006/relationships/tags" Target="../tags/tag126.xml"/><Relationship Id="rId29" Type="http://schemas.openxmlformats.org/officeDocument/2006/relationships/image" Target="../media/image37.png"/><Relationship Id="rId28" Type="http://schemas.openxmlformats.org/officeDocument/2006/relationships/tags" Target="../tags/tag145.xml"/><Relationship Id="rId27" Type="http://schemas.openxmlformats.org/officeDocument/2006/relationships/image" Target="../media/image28.svg"/><Relationship Id="rId26" Type="http://schemas.openxmlformats.org/officeDocument/2006/relationships/image" Target="../media/image27.png"/><Relationship Id="rId25" Type="http://schemas.openxmlformats.org/officeDocument/2006/relationships/tags" Target="../tags/tag144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tags" Target="../tags/tag125.xml"/><Relationship Id="rId19" Type="http://schemas.openxmlformats.org/officeDocument/2006/relationships/tags" Target="../tags/tag138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image" Target="../media/image36.png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image" Target="../media/image35.png"/><Relationship Id="rId1" Type="http://schemas.openxmlformats.org/officeDocument/2006/relationships/tags" Target="../tags/tag12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9" Type="http://schemas.openxmlformats.org/officeDocument/2006/relationships/slideLayout" Target="../slideLayouts/slideLayout14.xml"/><Relationship Id="rId48" Type="http://schemas.openxmlformats.org/officeDocument/2006/relationships/image" Target="../media/image47.svg"/><Relationship Id="rId47" Type="http://schemas.openxmlformats.org/officeDocument/2006/relationships/image" Target="../media/image46.png"/><Relationship Id="rId46" Type="http://schemas.openxmlformats.org/officeDocument/2006/relationships/tags" Target="../tags/tag183.xml"/><Relationship Id="rId45" Type="http://schemas.openxmlformats.org/officeDocument/2006/relationships/tags" Target="../tags/tag182.xml"/><Relationship Id="rId44" Type="http://schemas.openxmlformats.org/officeDocument/2006/relationships/tags" Target="../tags/tag181.xml"/><Relationship Id="rId43" Type="http://schemas.openxmlformats.org/officeDocument/2006/relationships/tags" Target="../tags/tag180.xml"/><Relationship Id="rId42" Type="http://schemas.openxmlformats.org/officeDocument/2006/relationships/tags" Target="../tags/tag179.xml"/><Relationship Id="rId41" Type="http://schemas.openxmlformats.org/officeDocument/2006/relationships/tags" Target="../tags/tag178.xml"/><Relationship Id="rId40" Type="http://schemas.openxmlformats.org/officeDocument/2006/relationships/tags" Target="../tags/tag177.xml"/><Relationship Id="rId4" Type="http://schemas.openxmlformats.org/officeDocument/2006/relationships/tags" Target="../tags/tag150.xml"/><Relationship Id="rId39" Type="http://schemas.openxmlformats.org/officeDocument/2006/relationships/tags" Target="../tags/tag176.xml"/><Relationship Id="rId38" Type="http://schemas.openxmlformats.org/officeDocument/2006/relationships/tags" Target="../tags/tag175.xml"/><Relationship Id="rId37" Type="http://schemas.openxmlformats.org/officeDocument/2006/relationships/tags" Target="../tags/tag174.xml"/><Relationship Id="rId36" Type="http://schemas.openxmlformats.org/officeDocument/2006/relationships/tags" Target="../tags/tag173.xml"/><Relationship Id="rId35" Type="http://schemas.openxmlformats.org/officeDocument/2006/relationships/tags" Target="../tags/tag172.xml"/><Relationship Id="rId34" Type="http://schemas.openxmlformats.org/officeDocument/2006/relationships/tags" Target="../tags/tag171.xml"/><Relationship Id="rId33" Type="http://schemas.openxmlformats.org/officeDocument/2006/relationships/tags" Target="../tags/tag170.xml"/><Relationship Id="rId32" Type="http://schemas.openxmlformats.org/officeDocument/2006/relationships/tags" Target="../tags/tag169.xml"/><Relationship Id="rId31" Type="http://schemas.openxmlformats.org/officeDocument/2006/relationships/tags" Target="../tags/tag168.xml"/><Relationship Id="rId30" Type="http://schemas.openxmlformats.org/officeDocument/2006/relationships/tags" Target="../tags/tag167.xml"/><Relationship Id="rId3" Type="http://schemas.openxmlformats.org/officeDocument/2006/relationships/tags" Target="../tags/tag149.xml"/><Relationship Id="rId29" Type="http://schemas.openxmlformats.org/officeDocument/2006/relationships/image" Target="../media/image45.png"/><Relationship Id="rId28" Type="http://schemas.openxmlformats.org/officeDocument/2006/relationships/tags" Target="../tags/tag166.xml"/><Relationship Id="rId27" Type="http://schemas.openxmlformats.org/officeDocument/2006/relationships/tags" Target="../tags/tag165.xml"/><Relationship Id="rId26" Type="http://schemas.openxmlformats.org/officeDocument/2006/relationships/image" Target="../media/image44.png"/><Relationship Id="rId25" Type="http://schemas.openxmlformats.org/officeDocument/2006/relationships/tags" Target="../tags/tag164.xml"/><Relationship Id="rId24" Type="http://schemas.openxmlformats.org/officeDocument/2006/relationships/tags" Target="../tags/tag163.xml"/><Relationship Id="rId23" Type="http://schemas.openxmlformats.org/officeDocument/2006/relationships/image" Target="../media/image43.png"/><Relationship Id="rId22" Type="http://schemas.openxmlformats.org/officeDocument/2006/relationships/tags" Target="../tags/tag162.xml"/><Relationship Id="rId21" Type="http://schemas.openxmlformats.org/officeDocument/2006/relationships/image" Target="../media/image38.svg"/><Relationship Id="rId20" Type="http://schemas.openxmlformats.org/officeDocument/2006/relationships/image" Target="../media/image42.png"/><Relationship Id="rId2" Type="http://schemas.openxmlformats.org/officeDocument/2006/relationships/tags" Target="../tags/tag148.xml"/><Relationship Id="rId19" Type="http://schemas.openxmlformats.org/officeDocument/2006/relationships/tags" Target="../tags/tag161.xml"/><Relationship Id="rId18" Type="http://schemas.openxmlformats.org/officeDocument/2006/relationships/image" Target="../media/image28.svg"/><Relationship Id="rId17" Type="http://schemas.openxmlformats.org/officeDocument/2006/relationships/image" Target="../media/image41.png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image" Target="../media/image40.png"/><Relationship Id="rId13" Type="http://schemas.openxmlformats.org/officeDocument/2006/relationships/tags" Target="../tags/tag158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image" Target="../media/image39.png"/><Relationship Id="rId1" Type="http://schemas.openxmlformats.org/officeDocument/2006/relationships/tags" Target="../tags/tag14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5" Type="http://schemas.openxmlformats.org/officeDocument/2006/relationships/image" Target="../media/image41.png"/><Relationship Id="rId4" Type="http://schemas.openxmlformats.org/officeDocument/2006/relationships/tags" Target="../tags/tag186.xml"/><Relationship Id="rId3" Type="http://schemas.openxmlformats.org/officeDocument/2006/relationships/image" Target="../media/image48.jpeg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14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tags" Target="../tags/tag19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tags" Target="../tags/tag19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211.xml"/><Relationship Id="rId2" Type="http://schemas.openxmlformats.org/officeDocument/2006/relationships/tags" Target="../tags/tag199.xml"/><Relationship Id="rId19" Type="http://schemas.openxmlformats.org/officeDocument/2006/relationships/image" Target="../media/image64.png"/><Relationship Id="rId18" Type="http://schemas.openxmlformats.org/officeDocument/2006/relationships/image" Target="../media/image63.png"/><Relationship Id="rId17" Type="http://schemas.openxmlformats.org/officeDocument/2006/relationships/image" Target="../media/image62.png"/><Relationship Id="rId16" Type="http://schemas.openxmlformats.org/officeDocument/2006/relationships/image" Target="../media/image61.png"/><Relationship Id="rId15" Type="http://schemas.openxmlformats.org/officeDocument/2006/relationships/image" Target="../media/image60.png"/><Relationship Id="rId14" Type="http://schemas.openxmlformats.org/officeDocument/2006/relationships/image" Target="../media/image59.png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tags" Target="../tags/tag19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image" Target="../media/image66.png"/><Relationship Id="rId20" Type="http://schemas.openxmlformats.org/officeDocument/2006/relationships/notesSlide" Target="../notesSlides/notesSlide12.xml"/><Relationship Id="rId2" Type="http://schemas.openxmlformats.org/officeDocument/2006/relationships/image" Target="../media/image65.png"/><Relationship Id="rId19" Type="http://schemas.openxmlformats.org/officeDocument/2006/relationships/slideLayout" Target="../slideLayouts/slideLayout14.xml"/><Relationship Id="rId18" Type="http://schemas.openxmlformats.org/officeDocument/2006/relationships/image" Target="../media/image73.sv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image" Target="../media/image69.png"/><Relationship Id="rId10" Type="http://schemas.openxmlformats.org/officeDocument/2006/relationships/image" Target="../media/image21.png"/><Relationship Id="rId1" Type="http://schemas.openxmlformats.org/officeDocument/2006/relationships/tags" Target="../tags/tag21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svg"/><Relationship Id="rId8" Type="http://schemas.openxmlformats.org/officeDocument/2006/relationships/image" Target="../media/image80.png"/><Relationship Id="rId7" Type="http://schemas.openxmlformats.org/officeDocument/2006/relationships/image" Target="../media/image79.svg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6" Type="http://schemas.openxmlformats.org/officeDocument/2006/relationships/slideLayout" Target="../slideLayouts/slideLayout14.xml"/><Relationship Id="rId15" Type="http://schemas.openxmlformats.org/officeDocument/2006/relationships/image" Target="../media/image87.svg"/><Relationship Id="rId14" Type="http://schemas.openxmlformats.org/officeDocument/2006/relationships/image" Target="../media/image86.png"/><Relationship Id="rId13" Type="http://schemas.openxmlformats.org/officeDocument/2006/relationships/image" Target="../media/image85.svg"/><Relationship Id="rId12" Type="http://schemas.openxmlformats.org/officeDocument/2006/relationships/image" Target="../media/image84.png"/><Relationship Id="rId11" Type="http://schemas.openxmlformats.org/officeDocument/2006/relationships/image" Target="../media/image83.svg"/><Relationship Id="rId10" Type="http://schemas.openxmlformats.org/officeDocument/2006/relationships/image" Target="../media/image82.png"/><Relationship Id="rId1" Type="http://schemas.openxmlformats.org/officeDocument/2006/relationships/tags" Target="../tags/tag22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7.jpe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5" Type="http://schemas.openxmlformats.org/officeDocument/2006/relationships/notesSlide" Target="../notesSlides/notesSlide13.xml"/><Relationship Id="rId24" Type="http://schemas.openxmlformats.org/officeDocument/2006/relationships/slideLayout" Target="../slideLayouts/slideLayout14.xml"/><Relationship Id="rId23" Type="http://schemas.openxmlformats.org/officeDocument/2006/relationships/tags" Target="../tags/tag243.xml"/><Relationship Id="rId22" Type="http://schemas.openxmlformats.org/officeDocument/2006/relationships/tags" Target="../tags/tag242.xml"/><Relationship Id="rId21" Type="http://schemas.openxmlformats.org/officeDocument/2006/relationships/tags" Target="../tags/tag241.xml"/><Relationship Id="rId20" Type="http://schemas.openxmlformats.org/officeDocument/2006/relationships/tags" Target="../tags/tag240.xml"/><Relationship Id="rId2" Type="http://schemas.openxmlformats.org/officeDocument/2006/relationships/tags" Target="../tags/tag222.xml"/><Relationship Id="rId19" Type="http://schemas.openxmlformats.org/officeDocument/2006/relationships/tags" Target="../tags/tag239.xml"/><Relationship Id="rId18" Type="http://schemas.openxmlformats.org/officeDocument/2006/relationships/tags" Target="../tags/tag238.xml"/><Relationship Id="rId17" Type="http://schemas.openxmlformats.org/officeDocument/2006/relationships/tags" Target="../tags/tag237.xml"/><Relationship Id="rId16" Type="http://schemas.openxmlformats.org/officeDocument/2006/relationships/tags" Target="../tags/tag236.xml"/><Relationship Id="rId15" Type="http://schemas.openxmlformats.org/officeDocument/2006/relationships/tags" Target="../tags/tag235.xml"/><Relationship Id="rId14" Type="http://schemas.openxmlformats.org/officeDocument/2006/relationships/tags" Target="../tags/tag234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tags" Target="../tags/tag22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.png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14.xml"/><Relationship Id="rId1" Type="http://schemas.openxmlformats.org/officeDocument/2006/relationships/tags" Target="../tags/tag24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image" Target="../media/image16.svg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4" Type="http://schemas.openxmlformats.org/officeDocument/2006/relationships/notesSlide" Target="../notesSlides/notesSlide4.xml"/><Relationship Id="rId43" Type="http://schemas.openxmlformats.org/officeDocument/2006/relationships/slideLayout" Target="../slideLayouts/slideLayout14.xml"/><Relationship Id="rId42" Type="http://schemas.openxmlformats.org/officeDocument/2006/relationships/tags" Target="../tags/tag60.xml"/><Relationship Id="rId41" Type="http://schemas.openxmlformats.org/officeDocument/2006/relationships/tags" Target="../tags/tag59.xml"/><Relationship Id="rId40" Type="http://schemas.openxmlformats.org/officeDocument/2006/relationships/tags" Target="../tags/tag58.xml"/><Relationship Id="rId4" Type="http://schemas.openxmlformats.org/officeDocument/2006/relationships/tags" Target="../tags/tag22.xml"/><Relationship Id="rId39" Type="http://schemas.openxmlformats.org/officeDocument/2006/relationships/tags" Target="../tags/tag57.xml"/><Relationship Id="rId38" Type="http://schemas.openxmlformats.org/officeDocument/2006/relationships/tags" Target="../tags/tag56.xml"/><Relationship Id="rId37" Type="http://schemas.openxmlformats.org/officeDocument/2006/relationships/tags" Target="../tags/tag55.xml"/><Relationship Id="rId36" Type="http://schemas.openxmlformats.org/officeDocument/2006/relationships/tags" Target="../tags/tag54.xml"/><Relationship Id="rId35" Type="http://schemas.openxmlformats.org/officeDocument/2006/relationships/tags" Target="../tags/tag53.xml"/><Relationship Id="rId34" Type="http://schemas.openxmlformats.org/officeDocument/2006/relationships/tags" Target="../tags/tag52.xml"/><Relationship Id="rId33" Type="http://schemas.openxmlformats.org/officeDocument/2006/relationships/tags" Target="../tags/tag51.xml"/><Relationship Id="rId32" Type="http://schemas.openxmlformats.org/officeDocument/2006/relationships/tags" Target="../tags/tag50.xml"/><Relationship Id="rId31" Type="http://schemas.openxmlformats.org/officeDocument/2006/relationships/tags" Target="../tags/tag49.xml"/><Relationship Id="rId30" Type="http://schemas.openxmlformats.org/officeDocument/2006/relationships/tags" Target="../tags/tag48.xml"/><Relationship Id="rId3" Type="http://schemas.openxmlformats.org/officeDocument/2006/relationships/tags" Target="../tags/tag21.xml"/><Relationship Id="rId29" Type="http://schemas.openxmlformats.org/officeDocument/2006/relationships/tags" Target="../tags/tag47.xml"/><Relationship Id="rId28" Type="http://schemas.openxmlformats.org/officeDocument/2006/relationships/tags" Target="../tags/tag46.xml"/><Relationship Id="rId27" Type="http://schemas.openxmlformats.org/officeDocument/2006/relationships/tags" Target="../tags/tag45.xml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tags" Target="../tags/tag42.xml"/><Relationship Id="rId23" Type="http://schemas.openxmlformats.org/officeDocument/2006/relationships/tags" Target="../tags/tag41.xml"/><Relationship Id="rId22" Type="http://schemas.openxmlformats.org/officeDocument/2006/relationships/tags" Target="../tags/tag40.xml"/><Relationship Id="rId21" Type="http://schemas.openxmlformats.org/officeDocument/2006/relationships/tags" Target="../tags/tag39.xml"/><Relationship Id="rId20" Type="http://schemas.openxmlformats.org/officeDocument/2006/relationships/tags" Target="../tags/tag38.xml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63.xml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14.xml"/><Relationship Id="rId15" Type="http://schemas.openxmlformats.org/officeDocument/2006/relationships/image" Target="../media/image24.png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image" Target="../media/image23.png"/><Relationship Id="rId10" Type="http://schemas.openxmlformats.org/officeDocument/2006/relationships/tags" Target="../tags/tag67.xml"/><Relationship Id="rId1" Type="http://schemas.openxmlformats.org/officeDocument/2006/relationships/tags" Target="../tags/tag6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image" Target="../media/image26.png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5" Type="http://schemas.openxmlformats.org/officeDocument/2006/relationships/slideLayout" Target="../slideLayouts/slideLayout14.xml"/><Relationship Id="rId24" Type="http://schemas.openxmlformats.org/officeDocument/2006/relationships/image" Target="../media/image28.svg"/><Relationship Id="rId23" Type="http://schemas.openxmlformats.org/officeDocument/2006/relationships/image" Target="../media/image27.png"/><Relationship Id="rId22" Type="http://schemas.openxmlformats.org/officeDocument/2006/relationships/tags" Target="../tags/tag92.xml"/><Relationship Id="rId21" Type="http://schemas.openxmlformats.org/officeDocument/2006/relationships/tags" Target="../tags/tag91.xml"/><Relationship Id="rId20" Type="http://schemas.openxmlformats.org/officeDocument/2006/relationships/tags" Target="../tags/tag90.xml"/><Relationship Id="rId2" Type="http://schemas.openxmlformats.org/officeDocument/2006/relationships/tags" Target="../tags/tag73.xml"/><Relationship Id="rId19" Type="http://schemas.openxmlformats.org/officeDocument/2006/relationships/tags" Target="../tags/tag89.xml"/><Relationship Id="rId18" Type="http://schemas.openxmlformats.org/officeDocument/2006/relationships/tags" Target="../tags/tag88.xml"/><Relationship Id="rId17" Type="http://schemas.openxmlformats.org/officeDocument/2006/relationships/tags" Target="../tags/tag87.xml"/><Relationship Id="rId16" Type="http://schemas.openxmlformats.org/officeDocument/2006/relationships/tags" Target="../tags/tag86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svg"/><Relationship Id="rId8" Type="http://schemas.openxmlformats.org/officeDocument/2006/relationships/image" Target="../media/image31.png"/><Relationship Id="rId7" Type="http://schemas.openxmlformats.org/officeDocument/2006/relationships/tags" Target="../tags/tag9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tags" Target="../tags/tag96.xml"/><Relationship Id="rId37" Type="http://schemas.openxmlformats.org/officeDocument/2006/relationships/notesSlide" Target="../notesSlides/notesSlide8.xml"/><Relationship Id="rId36" Type="http://schemas.openxmlformats.org/officeDocument/2006/relationships/slideLayout" Target="../slideLayouts/slideLayout14.xml"/><Relationship Id="rId35" Type="http://schemas.openxmlformats.org/officeDocument/2006/relationships/tags" Target="../tags/tag123.xml"/><Relationship Id="rId34" Type="http://schemas.openxmlformats.org/officeDocument/2006/relationships/tags" Target="../tags/tag122.xml"/><Relationship Id="rId33" Type="http://schemas.openxmlformats.org/officeDocument/2006/relationships/tags" Target="../tags/tag121.xml"/><Relationship Id="rId32" Type="http://schemas.openxmlformats.org/officeDocument/2006/relationships/tags" Target="../tags/tag120.xml"/><Relationship Id="rId31" Type="http://schemas.openxmlformats.org/officeDocument/2006/relationships/tags" Target="../tags/tag119.xml"/><Relationship Id="rId30" Type="http://schemas.openxmlformats.org/officeDocument/2006/relationships/tags" Target="../tags/tag118.xml"/><Relationship Id="rId3" Type="http://schemas.openxmlformats.org/officeDocument/2006/relationships/tags" Target="../tags/tag95.xml"/><Relationship Id="rId29" Type="http://schemas.openxmlformats.org/officeDocument/2006/relationships/tags" Target="../tags/tag117.xml"/><Relationship Id="rId28" Type="http://schemas.openxmlformats.org/officeDocument/2006/relationships/tags" Target="../tags/tag116.xml"/><Relationship Id="rId27" Type="http://schemas.openxmlformats.org/officeDocument/2006/relationships/tags" Target="../tags/tag115.xml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tags" Target="../tags/tag94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1miz-E1192408-212ED6A1-3840x2400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635"/>
            <a:ext cx="12191365" cy="6858000"/>
          </a:xfrm>
          <a:prstGeom prst="rect">
            <a:avLst/>
          </a:prstGeom>
        </p:spPr>
      </p:pic>
      <p:sp>
        <p:nvSpPr>
          <p:cNvPr id="3" name="矩形: 圆角 15"/>
          <p:cNvSpPr/>
          <p:nvPr>
            <p:custDataLst>
              <p:tags r:id="rId3"/>
            </p:custDataLst>
          </p:nvPr>
        </p:nvSpPr>
        <p:spPr>
          <a:xfrm>
            <a:off x="0" y="-635"/>
            <a:ext cx="10922635" cy="6858000"/>
          </a:xfrm>
          <a:prstGeom prst="roundRect">
            <a:avLst>
              <a:gd name="adj" fmla="val 0"/>
            </a:avLst>
          </a:prstGeom>
          <a:gradFill>
            <a:gsLst>
              <a:gs pos="57000">
                <a:srgbClr val="D6E1EB">
                  <a:alpha val="99000"/>
                </a:srgbClr>
              </a:gs>
              <a:gs pos="79000">
                <a:schemeClr val="bg1">
                  <a:alpha val="0"/>
                </a:schemeClr>
              </a:gs>
            </a:gsLst>
            <a:lin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/>
              <a:cs typeface="+mn-cs"/>
            </a:endParaRPr>
          </a:p>
        </p:txBody>
      </p:sp>
      <p:sp>
        <p:nvSpPr>
          <p:cNvPr id="11" name="标题 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27380" y="2595245"/>
            <a:ext cx="5622925" cy="862965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zh-CN" altLang="en-US" sz="6000" b="1" dirty="0">
                <a:solidFill>
                  <a:srgbClr val="023EB6"/>
                </a:solidFill>
                <a:effectLst>
                  <a:outerShdw blurRad="1524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产品</a:t>
            </a:r>
            <a:r>
              <a:rPr lang="zh-CN" altLang="en-US" sz="6000" b="1" dirty="0">
                <a:solidFill>
                  <a:srgbClr val="023EB6"/>
                </a:solidFill>
                <a:effectLst>
                  <a:outerShdw blurRad="1524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介绍</a:t>
            </a:r>
            <a:endParaRPr lang="zh-CN" altLang="en-US" sz="6000" b="1" dirty="0">
              <a:solidFill>
                <a:srgbClr val="023EB6"/>
              </a:solidFill>
              <a:effectLst>
                <a:outerShdw blurRad="152400" dist="38100" dir="2700000" algn="tl" rotWithShape="0">
                  <a:prstClr val="black">
                    <a:alpha val="27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副标题 7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68655" y="3777615"/>
            <a:ext cx="5106035" cy="39116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AICC</a:t>
            </a:r>
            <a:r>
              <a:rPr lang="zh-CN" altLang="en-US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智能客服丨</a:t>
            </a:r>
            <a:r>
              <a:rPr lang="en-US" altLang="zh-CN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AICP</a:t>
            </a:r>
            <a:r>
              <a:rPr lang="zh-CN" altLang="en-US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智能培训</a:t>
            </a:r>
            <a:endParaRPr lang="zh-CN" altLang="en-US" sz="17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63270" y="4488180"/>
            <a:ext cx="4058313" cy="393700"/>
            <a:chOff x="2360988" y="11846597"/>
            <a:chExt cx="2033279" cy="702569"/>
          </a:xfrm>
          <a:effectLst>
            <a:reflection blurRad="6350" stA="50000" endA="300" endPos="90000" dist="50800" dir="5400000" sy="-100000" algn="bl" rotWithShape="0"/>
          </a:effectLst>
        </p:grpSpPr>
        <p:sp>
          <p:nvSpPr>
            <p:cNvPr id="15" name="圆角矩形 14"/>
            <p:cNvSpPr/>
            <p:nvPr>
              <p:custDataLst>
                <p:tags r:id="rId6"/>
              </p:custDataLst>
            </p:nvPr>
          </p:nvSpPr>
          <p:spPr bwMode="auto">
            <a:xfrm>
              <a:off x="2360988" y="11849747"/>
              <a:ext cx="1610122" cy="696076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425FDF"/>
                </a:gs>
                <a:gs pos="100000">
                  <a:srgbClr val="2835B6"/>
                </a:gs>
                <a:gs pos="0">
                  <a:srgbClr val="7490FE"/>
                </a:gs>
              </a:gsLst>
              <a:lin ang="5400000" scaled="0"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45720" tIns="45720" rIns="45720" bIns="45720" numCol="1" rtlCol="0" anchor="ctr" anchorCtr="0" compatLnSpc="1">
              <a:spAutoFit/>
            </a:bodyPr>
            <a:lstStyle/>
            <a:p>
              <a:pPr marL="0" marR="0" indent="0" algn="l" defTabSz="243713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 charset="0"/>
                </a:rPr>
                <a:t>  </a:t>
              </a:r>
              <a:r>
                <a:rPr lang="zh-CN" altLang="en-US" sz="12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改变企业人力价值</a:t>
              </a:r>
              <a:endParaRPr kumimoji="0" lang="zh-CN" altLang="en-US" sz="1200" b="0" i="0" u="none" strike="noStrike" cap="none" normalizeH="0" baseline="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endParaRPr>
            </a:p>
          </p:txBody>
        </p:sp>
        <p:sp>
          <p:nvSpPr>
            <p:cNvPr id="17" name="圆角矩形 16"/>
            <p:cNvSpPr/>
            <p:nvPr>
              <p:custDataLst>
                <p:tags r:id="rId7"/>
              </p:custDataLst>
            </p:nvPr>
          </p:nvSpPr>
          <p:spPr bwMode="auto">
            <a:xfrm>
              <a:off x="3190088" y="11846597"/>
              <a:ext cx="1204179" cy="70256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45720" tIns="45720" rIns="45720" bIns="45720" numCol="1" rtlCol="0" anchor="ctr" anchorCtr="0" compatLnSpc="1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rgbClr val="27282D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提升企业运营效率</a:t>
              </a:r>
              <a:endParaRPr kumimoji="0" lang="zh-CN" altLang="en-US" sz="1200" b="0" i="0" u="none" strike="noStrike" cap="none" normalizeH="0" baseline="0" dirty="0">
                <a:solidFill>
                  <a:srgbClr val="27282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4" name="图像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976470" y="1657194"/>
            <a:ext cx="1763310" cy="53381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1772285" y="1911350"/>
            <a:ext cx="8195945" cy="585470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>
            <p:custDataLst>
              <p:tags r:id="rId2"/>
            </p:custDataLst>
          </p:nvPr>
        </p:nvSpPr>
        <p:spPr bwMode="auto">
          <a:xfrm>
            <a:off x="334606" y="985353"/>
            <a:ext cx="11398618" cy="506730"/>
          </a:xfrm>
          <a:prstGeom prst="rect">
            <a:avLst/>
          </a:prstGeom>
        </p:spPr>
        <p:txBody>
          <a:bodyPr wrap="square">
            <a:spAutoFit/>
          </a:bodyPr>
          <a:p>
            <a:pPr indent="0" defTabSz="60833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行业领先的VAD算法，毫秒级智能检测声音边界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准确判断有效打断和无效打断，如真人般交流。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9" name="object 2"/>
          <p:cNvGrpSpPr/>
          <p:nvPr/>
        </p:nvGrpSpPr>
        <p:grpSpPr>
          <a:xfrm rot="0">
            <a:off x="6988175" y="3244215"/>
            <a:ext cx="2421255" cy="961390"/>
            <a:chOff x="11107515" y="5578887"/>
            <a:chExt cx="3355340" cy="1355090"/>
          </a:xfrm>
        </p:grpSpPr>
        <p:pic>
          <p:nvPicPr>
            <p:cNvPr id="62" name="object 3"/>
            <p:cNvPicPr/>
            <p:nvPr>
              <p:custDataLst>
                <p:tags r:id="rId3"/>
              </p:custDataLst>
            </p:nvPr>
          </p:nvPicPr>
          <p:blipFill>
            <a:blip r:embed="rId4" cstate="print"/>
            <a:stretch>
              <a:fillRect/>
            </a:stretch>
          </p:blipFill>
          <p:spPr>
            <a:xfrm>
              <a:off x="11107515" y="5578887"/>
              <a:ext cx="3354871" cy="1354513"/>
            </a:xfrm>
            <a:prstGeom prst="rect">
              <a:avLst/>
            </a:prstGeom>
          </p:spPr>
        </p:pic>
        <p:sp>
          <p:nvSpPr>
            <p:cNvPr id="64" name="object 4"/>
            <p:cNvSpPr/>
            <p:nvPr>
              <p:custDataLst>
                <p:tags r:id="rId5"/>
              </p:custDataLst>
            </p:nvPr>
          </p:nvSpPr>
          <p:spPr>
            <a:xfrm>
              <a:off x="11391799" y="5863884"/>
              <a:ext cx="2786380" cy="785495"/>
            </a:xfrm>
            <a:custGeom>
              <a:avLst/>
              <a:gdLst/>
              <a:ahLst/>
              <a:cxnLst/>
              <a:rect l="l" t="t" r="r" b="b"/>
              <a:pathLst>
                <a:path w="2786380" h="785495">
                  <a:moveTo>
                    <a:pt x="2733529" y="0"/>
                  </a:moveTo>
                  <a:lnTo>
                    <a:pt x="220516" y="0"/>
                  </a:lnTo>
                  <a:lnTo>
                    <a:pt x="200144" y="4114"/>
                  </a:lnTo>
                  <a:lnTo>
                    <a:pt x="183502" y="15335"/>
                  </a:lnTo>
                  <a:lnTo>
                    <a:pt x="172278" y="31977"/>
                  </a:lnTo>
                  <a:lnTo>
                    <a:pt x="168162" y="52354"/>
                  </a:lnTo>
                  <a:lnTo>
                    <a:pt x="168162" y="268316"/>
                  </a:lnTo>
                  <a:lnTo>
                    <a:pt x="0" y="373025"/>
                  </a:lnTo>
                  <a:lnTo>
                    <a:pt x="168162" y="477734"/>
                  </a:lnTo>
                  <a:lnTo>
                    <a:pt x="168162" y="732961"/>
                  </a:lnTo>
                  <a:lnTo>
                    <a:pt x="172278" y="753334"/>
                  </a:lnTo>
                  <a:lnTo>
                    <a:pt x="183502" y="769976"/>
                  </a:lnTo>
                  <a:lnTo>
                    <a:pt x="200144" y="781200"/>
                  </a:lnTo>
                  <a:lnTo>
                    <a:pt x="220516" y="785316"/>
                  </a:lnTo>
                  <a:lnTo>
                    <a:pt x="2733529" y="785316"/>
                  </a:lnTo>
                  <a:lnTo>
                    <a:pt x="2753901" y="781200"/>
                  </a:lnTo>
                  <a:lnTo>
                    <a:pt x="2770543" y="769976"/>
                  </a:lnTo>
                  <a:lnTo>
                    <a:pt x="2781767" y="753334"/>
                  </a:lnTo>
                  <a:lnTo>
                    <a:pt x="2785883" y="732961"/>
                  </a:lnTo>
                  <a:lnTo>
                    <a:pt x="2785883" y="52354"/>
                  </a:lnTo>
                  <a:lnTo>
                    <a:pt x="2781767" y="31977"/>
                  </a:lnTo>
                  <a:lnTo>
                    <a:pt x="2770543" y="15335"/>
                  </a:lnTo>
                  <a:lnTo>
                    <a:pt x="2753901" y="4114"/>
                  </a:lnTo>
                  <a:lnTo>
                    <a:pt x="2733529" y="0"/>
                  </a:lnTo>
                  <a:close/>
                </a:path>
              </a:pathLst>
            </a:custGeom>
            <a:solidFill>
              <a:srgbClr val="C3D0FF"/>
            </a:solidFill>
          </p:spPr>
          <p:txBody>
            <a:bodyPr wrap="square" lIns="0" tIns="0" rIns="0" bIns="0" rtlCol="0"/>
            <a:p>
              <a:endParaRPr sz="1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5" name="object 5"/>
          <p:cNvGrpSpPr/>
          <p:nvPr/>
        </p:nvGrpSpPr>
        <p:grpSpPr>
          <a:xfrm rot="0">
            <a:off x="3043555" y="4831080"/>
            <a:ext cx="2421255" cy="961390"/>
            <a:chOff x="5641713" y="7815468"/>
            <a:chExt cx="3355340" cy="1355090"/>
          </a:xfrm>
        </p:grpSpPr>
        <p:pic>
          <p:nvPicPr>
            <p:cNvPr id="66" name="object 6"/>
            <p:cNvPicPr/>
            <p:nvPr>
              <p:custDataLst>
                <p:tags r:id="rId6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5641713" y="7815468"/>
              <a:ext cx="3354871" cy="1354513"/>
            </a:xfrm>
            <a:prstGeom prst="rect">
              <a:avLst/>
            </a:prstGeom>
          </p:spPr>
        </p:pic>
        <p:sp>
          <p:nvSpPr>
            <p:cNvPr id="67" name="object 7"/>
            <p:cNvSpPr/>
            <p:nvPr>
              <p:custDataLst>
                <p:tags r:id="rId8"/>
              </p:custDataLst>
            </p:nvPr>
          </p:nvSpPr>
          <p:spPr>
            <a:xfrm>
              <a:off x="5926395" y="8100098"/>
              <a:ext cx="2786380" cy="785495"/>
            </a:xfrm>
            <a:custGeom>
              <a:avLst/>
              <a:gdLst/>
              <a:ahLst/>
              <a:cxnLst/>
              <a:rect l="l" t="t" r="r" b="b"/>
              <a:pathLst>
                <a:path w="2786379" h="785495">
                  <a:moveTo>
                    <a:pt x="2565366" y="0"/>
                  </a:moveTo>
                  <a:lnTo>
                    <a:pt x="52364" y="0"/>
                  </a:lnTo>
                  <a:lnTo>
                    <a:pt x="31995" y="4116"/>
                  </a:lnTo>
                  <a:lnTo>
                    <a:pt x="15349" y="15339"/>
                  </a:lnTo>
                  <a:lnTo>
                    <a:pt x="4119" y="31982"/>
                  </a:lnTo>
                  <a:lnTo>
                    <a:pt x="0" y="52354"/>
                  </a:lnTo>
                  <a:lnTo>
                    <a:pt x="0" y="732961"/>
                  </a:lnTo>
                  <a:lnTo>
                    <a:pt x="4119" y="753338"/>
                  </a:lnTo>
                  <a:lnTo>
                    <a:pt x="15349" y="769980"/>
                  </a:lnTo>
                  <a:lnTo>
                    <a:pt x="31995" y="781201"/>
                  </a:lnTo>
                  <a:lnTo>
                    <a:pt x="52364" y="785316"/>
                  </a:lnTo>
                  <a:lnTo>
                    <a:pt x="2565366" y="785316"/>
                  </a:lnTo>
                  <a:lnTo>
                    <a:pt x="2585736" y="781201"/>
                  </a:lnTo>
                  <a:lnTo>
                    <a:pt x="2602382" y="769980"/>
                  </a:lnTo>
                  <a:lnTo>
                    <a:pt x="2613612" y="753338"/>
                  </a:lnTo>
                  <a:lnTo>
                    <a:pt x="2617731" y="732961"/>
                  </a:lnTo>
                  <a:lnTo>
                    <a:pt x="2617731" y="477734"/>
                  </a:lnTo>
                  <a:lnTo>
                    <a:pt x="2785915" y="373025"/>
                  </a:lnTo>
                  <a:lnTo>
                    <a:pt x="2617731" y="268316"/>
                  </a:lnTo>
                  <a:lnTo>
                    <a:pt x="2617731" y="52354"/>
                  </a:lnTo>
                  <a:lnTo>
                    <a:pt x="2613612" y="31982"/>
                  </a:lnTo>
                  <a:lnTo>
                    <a:pt x="2602382" y="15339"/>
                  </a:lnTo>
                  <a:lnTo>
                    <a:pt x="2585736" y="4116"/>
                  </a:lnTo>
                  <a:lnTo>
                    <a:pt x="2565366" y="0"/>
                  </a:lnTo>
                  <a:close/>
                </a:path>
              </a:pathLst>
            </a:custGeom>
            <a:solidFill>
              <a:srgbClr val="C3D0FF"/>
            </a:solidFill>
          </p:spPr>
          <p:txBody>
            <a:bodyPr wrap="square" lIns="0" tIns="0" rIns="0" bIns="0" rtlCol="0"/>
            <a:p>
              <a:endParaRPr sz="1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0" name="object 8"/>
          <p:cNvPicPr/>
          <p:nvPr>
            <p:custDataLst>
              <p:tags r:id="rId9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3043555" y="3834765"/>
            <a:ext cx="2421255" cy="959485"/>
          </a:xfrm>
          <a:prstGeom prst="rect">
            <a:avLst/>
          </a:prstGeom>
        </p:spPr>
      </p:pic>
      <p:sp>
        <p:nvSpPr>
          <p:cNvPr id="77" name="object 9"/>
          <p:cNvSpPr/>
          <p:nvPr>
            <p:custDataLst>
              <p:tags r:id="rId11"/>
            </p:custDataLst>
          </p:nvPr>
        </p:nvSpPr>
        <p:spPr>
          <a:xfrm>
            <a:off x="3248660" y="4034790"/>
            <a:ext cx="2011045" cy="557530"/>
          </a:xfrm>
          <a:custGeom>
            <a:avLst/>
            <a:gdLst/>
            <a:ahLst/>
            <a:cxnLst/>
            <a:rect l="l" t="t" r="r" b="b"/>
            <a:pathLst>
              <a:path w="2786379" h="785495">
                <a:moveTo>
                  <a:pt x="2565366" y="0"/>
                </a:moveTo>
                <a:lnTo>
                  <a:pt x="52364" y="0"/>
                </a:lnTo>
                <a:lnTo>
                  <a:pt x="31995" y="4116"/>
                </a:lnTo>
                <a:lnTo>
                  <a:pt x="15349" y="15339"/>
                </a:lnTo>
                <a:lnTo>
                  <a:pt x="4119" y="31982"/>
                </a:lnTo>
                <a:lnTo>
                  <a:pt x="0" y="52354"/>
                </a:lnTo>
                <a:lnTo>
                  <a:pt x="0" y="732961"/>
                </a:lnTo>
                <a:lnTo>
                  <a:pt x="4119" y="753338"/>
                </a:lnTo>
                <a:lnTo>
                  <a:pt x="15349" y="769980"/>
                </a:lnTo>
                <a:lnTo>
                  <a:pt x="31995" y="781201"/>
                </a:lnTo>
                <a:lnTo>
                  <a:pt x="52364" y="785316"/>
                </a:lnTo>
                <a:lnTo>
                  <a:pt x="2565366" y="785316"/>
                </a:lnTo>
                <a:lnTo>
                  <a:pt x="2585736" y="781201"/>
                </a:lnTo>
                <a:lnTo>
                  <a:pt x="2602382" y="769980"/>
                </a:lnTo>
                <a:lnTo>
                  <a:pt x="2613612" y="753338"/>
                </a:lnTo>
                <a:lnTo>
                  <a:pt x="2617731" y="732961"/>
                </a:lnTo>
                <a:lnTo>
                  <a:pt x="2617731" y="477734"/>
                </a:lnTo>
                <a:lnTo>
                  <a:pt x="2785915" y="373025"/>
                </a:lnTo>
                <a:lnTo>
                  <a:pt x="2617731" y="268316"/>
                </a:lnTo>
                <a:lnTo>
                  <a:pt x="2617731" y="52354"/>
                </a:lnTo>
                <a:lnTo>
                  <a:pt x="2613612" y="31982"/>
                </a:lnTo>
                <a:lnTo>
                  <a:pt x="2602382" y="15339"/>
                </a:lnTo>
                <a:lnTo>
                  <a:pt x="2585736" y="4116"/>
                </a:lnTo>
                <a:lnTo>
                  <a:pt x="2565366" y="0"/>
                </a:lnTo>
                <a:close/>
              </a:path>
            </a:pathLst>
          </a:custGeom>
          <a:solidFill>
            <a:srgbClr val="2941B3"/>
          </a:solidFill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0" name="object 11"/>
          <p:cNvGrpSpPr/>
          <p:nvPr/>
        </p:nvGrpSpPr>
        <p:grpSpPr>
          <a:xfrm rot="0">
            <a:off x="3043555" y="2816225"/>
            <a:ext cx="2421255" cy="961390"/>
            <a:chOff x="5641713" y="4975764"/>
            <a:chExt cx="3355340" cy="1355090"/>
          </a:xfrm>
        </p:grpSpPr>
        <p:pic>
          <p:nvPicPr>
            <p:cNvPr id="82" name="object 12"/>
            <p:cNvPicPr/>
            <p:nvPr>
              <p:custDataLst>
                <p:tags r:id="rId12"/>
              </p:custDataLst>
            </p:nvPr>
          </p:nvPicPr>
          <p:blipFill>
            <a:blip r:embed="rId13" cstate="print"/>
            <a:stretch>
              <a:fillRect/>
            </a:stretch>
          </p:blipFill>
          <p:spPr>
            <a:xfrm>
              <a:off x="5641713" y="4975764"/>
              <a:ext cx="3354871" cy="1354513"/>
            </a:xfrm>
            <a:prstGeom prst="rect">
              <a:avLst/>
            </a:prstGeom>
          </p:spPr>
        </p:pic>
        <p:sp>
          <p:nvSpPr>
            <p:cNvPr id="83" name="object 13"/>
            <p:cNvSpPr/>
            <p:nvPr>
              <p:custDataLst>
                <p:tags r:id="rId14"/>
              </p:custDataLst>
            </p:nvPr>
          </p:nvSpPr>
          <p:spPr>
            <a:xfrm>
              <a:off x="5926395" y="5260792"/>
              <a:ext cx="2786380" cy="785495"/>
            </a:xfrm>
            <a:custGeom>
              <a:avLst/>
              <a:gdLst/>
              <a:ahLst/>
              <a:cxnLst/>
              <a:rect l="l" t="t" r="r" b="b"/>
              <a:pathLst>
                <a:path w="2786379" h="785495">
                  <a:moveTo>
                    <a:pt x="2565366" y="0"/>
                  </a:moveTo>
                  <a:lnTo>
                    <a:pt x="52364" y="0"/>
                  </a:lnTo>
                  <a:lnTo>
                    <a:pt x="31995" y="4116"/>
                  </a:lnTo>
                  <a:lnTo>
                    <a:pt x="15349" y="15339"/>
                  </a:lnTo>
                  <a:lnTo>
                    <a:pt x="4119" y="31982"/>
                  </a:lnTo>
                  <a:lnTo>
                    <a:pt x="0" y="52354"/>
                  </a:lnTo>
                  <a:lnTo>
                    <a:pt x="0" y="732961"/>
                  </a:lnTo>
                  <a:lnTo>
                    <a:pt x="4119" y="753338"/>
                  </a:lnTo>
                  <a:lnTo>
                    <a:pt x="15349" y="769980"/>
                  </a:lnTo>
                  <a:lnTo>
                    <a:pt x="31995" y="781201"/>
                  </a:lnTo>
                  <a:lnTo>
                    <a:pt x="52364" y="785316"/>
                  </a:lnTo>
                  <a:lnTo>
                    <a:pt x="2565366" y="785316"/>
                  </a:lnTo>
                  <a:lnTo>
                    <a:pt x="2585736" y="781201"/>
                  </a:lnTo>
                  <a:lnTo>
                    <a:pt x="2602382" y="769980"/>
                  </a:lnTo>
                  <a:lnTo>
                    <a:pt x="2613612" y="753338"/>
                  </a:lnTo>
                  <a:lnTo>
                    <a:pt x="2617731" y="732961"/>
                  </a:lnTo>
                  <a:lnTo>
                    <a:pt x="2617731" y="477734"/>
                  </a:lnTo>
                  <a:lnTo>
                    <a:pt x="2785915" y="373025"/>
                  </a:lnTo>
                  <a:lnTo>
                    <a:pt x="2617731" y="268316"/>
                  </a:lnTo>
                  <a:lnTo>
                    <a:pt x="2617731" y="52354"/>
                  </a:lnTo>
                  <a:lnTo>
                    <a:pt x="2613612" y="31982"/>
                  </a:lnTo>
                  <a:lnTo>
                    <a:pt x="2602382" y="15339"/>
                  </a:lnTo>
                  <a:lnTo>
                    <a:pt x="2585736" y="4116"/>
                  </a:lnTo>
                  <a:lnTo>
                    <a:pt x="2565366" y="0"/>
                  </a:lnTo>
                  <a:close/>
                </a:path>
              </a:pathLst>
            </a:custGeom>
            <a:solidFill>
              <a:srgbClr val="2941B3"/>
            </a:solidFill>
          </p:spPr>
          <p:txBody>
            <a:bodyPr wrap="square" lIns="0" tIns="0" rIns="0" bIns="0" rtlCol="0"/>
            <a:p>
              <a:endParaRPr sz="1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4" name="object 22"/>
          <p:cNvSpPr txBox="1"/>
          <p:nvPr>
            <p:custDataLst>
              <p:tags r:id="rId15"/>
            </p:custDataLst>
          </p:nvPr>
        </p:nvSpPr>
        <p:spPr>
          <a:xfrm>
            <a:off x="3660140" y="3131185"/>
            <a:ext cx="1227455" cy="262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3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机器人说话</a:t>
            </a:r>
            <a:endParaRPr sz="1600" b="1" spc="3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85" name="object 23"/>
          <p:cNvSpPr txBox="1"/>
          <p:nvPr>
            <p:custDataLst>
              <p:tags r:id="rId16"/>
            </p:custDataLst>
          </p:nvPr>
        </p:nvSpPr>
        <p:spPr>
          <a:xfrm>
            <a:off x="5669915" y="3625215"/>
            <a:ext cx="1469390" cy="5200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600" spc="35" dirty="0">
                <a:solidFill>
                  <a:srgbClr val="131C4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无效打断</a:t>
            </a:r>
            <a:endParaRPr sz="16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1600" spc="35" dirty="0">
                <a:solidFill>
                  <a:srgbClr val="131C4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（如：咳嗽）</a:t>
            </a:r>
            <a:endParaRPr sz="1600" spc="35" dirty="0">
              <a:solidFill>
                <a:srgbClr val="131C4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86" name="object 25"/>
          <p:cNvSpPr txBox="1"/>
          <p:nvPr>
            <p:custDataLst>
              <p:tags r:id="rId17"/>
            </p:custDataLst>
          </p:nvPr>
        </p:nvSpPr>
        <p:spPr>
          <a:xfrm>
            <a:off x="3556000" y="4147820"/>
            <a:ext cx="1469390" cy="262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b="1" spc="3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继续原有介绍</a:t>
            </a:r>
            <a:endParaRPr sz="1600" b="1" spc="3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87" name="object 26"/>
          <p:cNvSpPr txBox="1"/>
          <p:nvPr>
            <p:custDataLst>
              <p:tags r:id="rId18"/>
            </p:custDataLst>
          </p:nvPr>
        </p:nvSpPr>
        <p:spPr>
          <a:xfrm>
            <a:off x="7786370" y="3559175"/>
            <a:ext cx="985520" cy="294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kumimoji="1" lang="zh-CN" altLang="en-US" sz="18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客户打断</a:t>
            </a:r>
            <a:endParaRPr kumimoji="1" lang="zh-CN" altLang="en-US" sz="1800" b="1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8" name="object 30"/>
          <p:cNvSpPr/>
          <p:nvPr>
            <p:custDataLst>
              <p:tags r:id="rId19"/>
            </p:custDataLst>
          </p:nvPr>
        </p:nvSpPr>
        <p:spPr>
          <a:xfrm>
            <a:off x="5428615" y="4016375"/>
            <a:ext cx="3177540" cy="1297940"/>
          </a:xfrm>
          <a:custGeom>
            <a:avLst/>
            <a:gdLst/>
            <a:ahLst/>
            <a:cxnLst/>
            <a:rect l="l" t="t" r="r" b="b"/>
            <a:pathLst>
              <a:path w="4403090" h="1829434">
                <a:moveTo>
                  <a:pt x="125641" y="398945"/>
                </a:moveTo>
                <a:lnTo>
                  <a:pt x="73291" y="398945"/>
                </a:lnTo>
                <a:lnTo>
                  <a:pt x="94234" y="367525"/>
                </a:lnTo>
                <a:lnTo>
                  <a:pt x="0" y="414642"/>
                </a:lnTo>
                <a:lnTo>
                  <a:pt x="94234" y="461759"/>
                </a:lnTo>
                <a:lnTo>
                  <a:pt x="73291" y="430352"/>
                </a:lnTo>
                <a:lnTo>
                  <a:pt x="125641" y="430352"/>
                </a:lnTo>
                <a:lnTo>
                  <a:pt x="125641" y="398945"/>
                </a:lnTo>
                <a:close/>
              </a:path>
              <a:path w="4403090" h="1829434">
                <a:moveTo>
                  <a:pt x="151815" y="1766443"/>
                </a:moveTo>
                <a:lnTo>
                  <a:pt x="99466" y="1766443"/>
                </a:lnTo>
                <a:lnTo>
                  <a:pt x="120408" y="1735023"/>
                </a:lnTo>
                <a:lnTo>
                  <a:pt x="26174" y="1782140"/>
                </a:lnTo>
                <a:lnTo>
                  <a:pt x="120408" y="1829257"/>
                </a:lnTo>
                <a:lnTo>
                  <a:pt x="99466" y="1797850"/>
                </a:lnTo>
                <a:lnTo>
                  <a:pt x="151815" y="1797850"/>
                </a:lnTo>
                <a:lnTo>
                  <a:pt x="151815" y="1766443"/>
                </a:lnTo>
                <a:close/>
              </a:path>
              <a:path w="4403090" h="1829434">
                <a:moveTo>
                  <a:pt x="251294" y="398945"/>
                </a:moveTo>
                <a:lnTo>
                  <a:pt x="188468" y="398945"/>
                </a:lnTo>
                <a:lnTo>
                  <a:pt x="188468" y="430352"/>
                </a:lnTo>
                <a:lnTo>
                  <a:pt x="251294" y="430352"/>
                </a:lnTo>
                <a:lnTo>
                  <a:pt x="251294" y="398945"/>
                </a:lnTo>
                <a:close/>
              </a:path>
              <a:path w="4403090" h="1829434">
                <a:moveTo>
                  <a:pt x="277469" y="1766443"/>
                </a:moveTo>
                <a:lnTo>
                  <a:pt x="214642" y="1766443"/>
                </a:lnTo>
                <a:lnTo>
                  <a:pt x="214642" y="1797850"/>
                </a:lnTo>
                <a:lnTo>
                  <a:pt x="277469" y="1797850"/>
                </a:lnTo>
                <a:lnTo>
                  <a:pt x="277469" y="1766443"/>
                </a:lnTo>
                <a:close/>
              </a:path>
              <a:path w="4403090" h="1829434">
                <a:moveTo>
                  <a:pt x="376948" y="398945"/>
                </a:moveTo>
                <a:lnTo>
                  <a:pt x="314121" y="398945"/>
                </a:lnTo>
                <a:lnTo>
                  <a:pt x="314121" y="430352"/>
                </a:lnTo>
                <a:lnTo>
                  <a:pt x="376948" y="430352"/>
                </a:lnTo>
                <a:lnTo>
                  <a:pt x="376948" y="398945"/>
                </a:lnTo>
                <a:close/>
              </a:path>
              <a:path w="4403090" h="1829434">
                <a:moveTo>
                  <a:pt x="403123" y="1766443"/>
                </a:moveTo>
                <a:lnTo>
                  <a:pt x="340296" y="1766443"/>
                </a:lnTo>
                <a:lnTo>
                  <a:pt x="340296" y="1797850"/>
                </a:lnTo>
                <a:lnTo>
                  <a:pt x="403123" y="1797850"/>
                </a:lnTo>
                <a:lnTo>
                  <a:pt x="403123" y="1766443"/>
                </a:lnTo>
                <a:close/>
              </a:path>
              <a:path w="4403090" h="1829434">
                <a:moveTo>
                  <a:pt x="502602" y="398945"/>
                </a:moveTo>
                <a:lnTo>
                  <a:pt x="439775" y="398945"/>
                </a:lnTo>
                <a:lnTo>
                  <a:pt x="439775" y="430352"/>
                </a:lnTo>
                <a:lnTo>
                  <a:pt x="502602" y="430352"/>
                </a:lnTo>
                <a:lnTo>
                  <a:pt x="502602" y="398945"/>
                </a:lnTo>
                <a:close/>
              </a:path>
              <a:path w="4403090" h="1829434">
                <a:moveTo>
                  <a:pt x="528777" y="1766443"/>
                </a:moveTo>
                <a:lnTo>
                  <a:pt x="465950" y="1766443"/>
                </a:lnTo>
                <a:lnTo>
                  <a:pt x="465950" y="1797850"/>
                </a:lnTo>
                <a:lnTo>
                  <a:pt x="528777" y="1797850"/>
                </a:lnTo>
                <a:lnTo>
                  <a:pt x="528777" y="1766443"/>
                </a:lnTo>
                <a:close/>
              </a:path>
              <a:path w="4403090" h="1829434">
                <a:moveTo>
                  <a:pt x="628243" y="398945"/>
                </a:moveTo>
                <a:lnTo>
                  <a:pt x="565416" y="398945"/>
                </a:lnTo>
                <a:lnTo>
                  <a:pt x="565416" y="430352"/>
                </a:lnTo>
                <a:lnTo>
                  <a:pt x="628243" y="430352"/>
                </a:lnTo>
                <a:lnTo>
                  <a:pt x="628243" y="398945"/>
                </a:lnTo>
                <a:close/>
              </a:path>
              <a:path w="4403090" h="1829434">
                <a:moveTo>
                  <a:pt x="654418" y="1766443"/>
                </a:moveTo>
                <a:lnTo>
                  <a:pt x="591604" y="1766443"/>
                </a:lnTo>
                <a:lnTo>
                  <a:pt x="591604" y="1797850"/>
                </a:lnTo>
                <a:lnTo>
                  <a:pt x="654418" y="1797850"/>
                </a:lnTo>
                <a:lnTo>
                  <a:pt x="654418" y="1766443"/>
                </a:lnTo>
                <a:close/>
              </a:path>
              <a:path w="4403090" h="1829434">
                <a:moveTo>
                  <a:pt x="753897" y="398945"/>
                </a:moveTo>
                <a:lnTo>
                  <a:pt x="691070" y="398945"/>
                </a:lnTo>
                <a:lnTo>
                  <a:pt x="691070" y="430352"/>
                </a:lnTo>
                <a:lnTo>
                  <a:pt x="753897" y="430352"/>
                </a:lnTo>
                <a:lnTo>
                  <a:pt x="753897" y="398945"/>
                </a:lnTo>
                <a:close/>
              </a:path>
              <a:path w="4403090" h="1829434">
                <a:moveTo>
                  <a:pt x="780072" y="1766443"/>
                </a:moveTo>
                <a:lnTo>
                  <a:pt x="717245" y="1766443"/>
                </a:lnTo>
                <a:lnTo>
                  <a:pt x="717245" y="1797850"/>
                </a:lnTo>
                <a:lnTo>
                  <a:pt x="780072" y="1797850"/>
                </a:lnTo>
                <a:lnTo>
                  <a:pt x="780072" y="1766443"/>
                </a:lnTo>
                <a:close/>
              </a:path>
              <a:path w="4403090" h="1829434">
                <a:moveTo>
                  <a:pt x="879551" y="398945"/>
                </a:moveTo>
                <a:lnTo>
                  <a:pt x="816724" y="398945"/>
                </a:lnTo>
                <a:lnTo>
                  <a:pt x="816724" y="430352"/>
                </a:lnTo>
                <a:lnTo>
                  <a:pt x="879551" y="430352"/>
                </a:lnTo>
                <a:lnTo>
                  <a:pt x="879551" y="398945"/>
                </a:lnTo>
                <a:close/>
              </a:path>
              <a:path w="4403090" h="1829434">
                <a:moveTo>
                  <a:pt x="905725" y="1766443"/>
                </a:moveTo>
                <a:lnTo>
                  <a:pt x="842899" y="1766443"/>
                </a:lnTo>
                <a:lnTo>
                  <a:pt x="842899" y="1797850"/>
                </a:lnTo>
                <a:lnTo>
                  <a:pt x="905725" y="1797850"/>
                </a:lnTo>
                <a:lnTo>
                  <a:pt x="905725" y="1766443"/>
                </a:lnTo>
                <a:close/>
              </a:path>
              <a:path w="4403090" h="1829434">
                <a:moveTo>
                  <a:pt x="1005205" y="398945"/>
                </a:moveTo>
                <a:lnTo>
                  <a:pt x="942378" y="398945"/>
                </a:lnTo>
                <a:lnTo>
                  <a:pt x="942378" y="430352"/>
                </a:lnTo>
                <a:lnTo>
                  <a:pt x="1005205" y="430352"/>
                </a:lnTo>
                <a:lnTo>
                  <a:pt x="1005205" y="398945"/>
                </a:lnTo>
                <a:close/>
              </a:path>
              <a:path w="4403090" h="1829434">
                <a:moveTo>
                  <a:pt x="1031379" y="1766443"/>
                </a:moveTo>
                <a:lnTo>
                  <a:pt x="968552" y="1766443"/>
                </a:lnTo>
                <a:lnTo>
                  <a:pt x="968552" y="1797850"/>
                </a:lnTo>
                <a:lnTo>
                  <a:pt x="1031379" y="1797850"/>
                </a:lnTo>
                <a:lnTo>
                  <a:pt x="1031379" y="1766443"/>
                </a:lnTo>
                <a:close/>
              </a:path>
              <a:path w="4403090" h="1829434">
                <a:moveTo>
                  <a:pt x="1130846" y="398945"/>
                </a:moveTo>
                <a:lnTo>
                  <a:pt x="1068019" y="398945"/>
                </a:lnTo>
                <a:lnTo>
                  <a:pt x="1068019" y="430352"/>
                </a:lnTo>
                <a:lnTo>
                  <a:pt x="1130846" y="430352"/>
                </a:lnTo>
                <a:lnTo>
                  <a:pt x="1130846" y="398945"/>
                </a:lnTo>
                <a:close/>
              </a:path>
              <a:path w="4403090" h="1829434">
                <a:moveTo>
                  <a:pt x="1157020" y="1766443"/>
                </a:moveTo>
                <a:lnTo>
                  <a:pt x="1094206" y="1766443"/>
                </a:lnTo>
                <a:lnTo>
                  <a:pt x="1094206" y="1797850"/>
                </a:lnTo>
                <a:lnTo>
                  <a:pt x="1157020" y="1797850"/>
                </a:lnTo>
                <a:lnTo>
                  <a:pt x="1157020" y="1766443"/>
                </a:lnTo>
                <a:close/>
              </a:path>
              <a:path w="4403090" h="1829434">
                <a:moveTo>
                  <a:pt x="1256499" y="398945"/>
                </a:moveTo>
                <a:lnTo>
                  <a:pt x="1193673" y="398945"/>
                </a:lnTo>
                <a:lnTo>
                  <a:pt x="1193673" y="430352"/>
                </a:lnTo>
                <a:lnTo>
                  <a:pt x="1256499" y="430352"/>
                </a:lnTo>
                <a:lnTo>
                  <a:pt x="1256499" y="398945"/>
                </a:lnTo>
                <a:close/>
              </a:path>
              <a:path w="4403090" h="1829434">
                <a:moveTo>
                  <a:pt x="1282674" y="1766443"/>
                </a:moveTo>
                <a:lnTo>
                  <a:pt x="1219847" y="1766443"/>
                </a:lnTo>
                <a:lnTo>
                  <a:pt x="1219847" y="1797850"/>
                </a:lnTo>
                <a:lnTo>
                  <a:pt x="1282674" y="1797850"/>
                </a:lnTo>
                <a:lnTo>
                  <a:pt x="1282674" y="1766443"/>
                </a:lnTo>
                <a:close/>
              </a:path>
              <a:path w="4403090" h="1829434">
                <a:moveTo>
                  <a:pt x="1382153" y="398945"/>
                </a:moveTo>
                <a:lnTo>
                  <a:pt x="1319326" y="398945"/>
                </a:lnTo>
                <a:lnTo>
                  <a:pt x="1319326" y="430352"/>
                </a:lnTo>
                <a:lnTo>
                  <a:pt x="1382153" y="430352"/>
                </a:lnTo>
                <a:lnTo>
                  <a:pt x="1382153" y="398945"/>
                </a:lnTo>
                <a:close/>
              </a:path>
              <a:path w="4403090" h="1829434">
                <a:moveTo>
                  <a:pt x="1408328" y="1766443"/>
                </a:moveTo>
                <a:lnTo>
                  <a:pt x="1345501" y="1766443"/>
                </a:lnTo>
                <a:lnTo>
                  <a:pt x="1345501" y="1797850"/>
                </a:lnTo>
                <a:lnTo>
                  <a:pt x="1408328" y="1797850"/>
                </a:lnTo>
                <a:lnTo>
                  <a:pt x="1408328" y="1766443"/>
                </a:lnTo>
                <a:close/>
              </a:path>
              <a:path w="4403090" h="1829434">
                <a:moveTo>
                  <a:pt x="1507807" y="398945"/>
                </a:moveTo>
                <a:lnTo>
                  <a:pt x="1444980" y="398945"/>
                </a:lnTo>
                <a:lnTo>
                  <a:pt x="1444980" y="430352"/>
                </a:lnTo>
                <a:lnTo>
                  <a:pt x="1507807" y="430352"/>
                </a:lnTo>
                <a:lnTo>
                  <a:pt x="1507807" y="398945"/>
                </a:lnTo>
                <a:close/>
              </a:path>
              <a:path w="4403090" h="1829434">
                <a:moveTo>
                  <a:pt x="1533982" y="1766443"/>
                </a:moveTo>
                <a:lnTo>
                  <a:pt x="1471155" y="1766443"/>
                </a:lnTo>
                <a:lnTo>
                  <a:pt x="1471155" y="1797850"/>
                </a:lnTo>
                <a:lnTo>
                  <a:pt x="1533982" y="1797850"/>
                </a:lnTo>
                <a:lnTo>
                  <a:pt x="1533982" y="1766443"/>
                </a:lnTo>
                <a:close/>
              </a:path>
              <a:path w="4403090" h="1829434">
                <a:moveTo>
                  <a:pt x="1633448" y="398945"/>
                </a:moveTo>
                <a:lnTo>
                  <a:pt x="1570621" y="398945"/>
                </a:lnTo>
                <a:lnTo>
                  <a:pt x="1570621" y="430352"/>
                </a:lnTo>
                <a:lnTo>
                  <a:pt x="1633448" y="430352"/>
                </a:lnTo>
                <a:lnTo>
                  <a:pt x="1633448" y="398945"/>
                </a:lnTo>
                <a:close/>
              </a:path>
              <a:path w="4403090" h="1829434">
                <a:moveTo>
                  <a:pt x="1659623" y="1766443"/>
                </a:moveTo>
                <a:lnTo>
                  <a:pt x="1596809" y="1766443"/>
                </a:lnTo>
                <a:lnTo>
                  <a:pt x="1596809" y="1797850"/>
                </a:lnTo>
                <a:lnTo>
                  <a:pt x="1659623" y="1797850"/>
                </a:lnTo>
                <a:lnTo>
                  <a:pt x="1659623" y="1766443"/>
                </a:lnTo>
                <a:close/>
              </a:path>
              <a:path w="4403090" h="1829434">
                <a:moveTo>
                  <a:pt x="1759102" y="398945"/>
                </a:moveTo>
                <a:lnTo>
                  <a:pt x="1696275" y="398945"/>
                </a:lnTo>
                <a:lnTo>
                  <a:pt x="1696275" y="430352"/>
                </a:lnTo>
                <a:lnTo>
                  <a:pt x="1759102" y="430352"/>
                </a:lnTo>
                <a:lnTo>
                  <a:pt x="1759102" y="398945"/>
                </a:lnTo>
                <a:close/>
              </a:path>
              <a:path w="4403090" h="1829434">
                <a:moveTo>
                  <a:pt x="1785277" y="1766443"/>
                </a:moveTo>
                <a:lnTo>
                  <a:pt x="1722450" y="1766443"/>
                </a:lnTo>
                <a:lnTo>
                  <a:pt x="1722450" y="1797850"/>
                </a:lnTo>
                <a:lnTo>
                  <a:pt x="1785277" y="1797850"/>
                </a:lnTo>
                <a:lnTo>
                  <a:pt x="1785277" y="1766443"/>
                </a:lnTo>
                <a:close/>
              </a:path>
              <a:path w="4403090" h="1829434">
                <a:moveTo>
                  <a:pt x="1884756" y="398945"/>
                </a:moveTo>
                <a:lnTo>
                  <a:pt x="1821929" y="398945"/>
                </a:lnTo>
                <a:lnTo>
                  <a:pt x="1821929" y="430352"/>
                </a:lnTo>
                <a:lnTo>
                  <a:pt x="1884756" y="430352"/>
                </a:lnTo>
                <a:lnTo>
                  <a:pt x="1884756" y="398945"/>
                </a:lnTo>
                <a:close/>
              </a:path>
              <a:path w="4403090" h="1829434">
                <a:moveTo>
                  <a:pt x="1910930" y="1766443"/>
                </a:moveTo>
                <a:lnTo>
                  <a:pt x="1848104" y="1766443"/>
                </a:lnTo>
                <a:lnTo>
                  <a:pt x="1848104" y="1797850"/>
                </a:lnTo>
                <a:lnTo>
                  <a:pt x="1910930" y="1797850"/>
                </a:lnTo>
                <a:lnTo>
                  <a:pt x="1910930" y="1766443"/>
                </a:lnTo>
                <a:close/>
              </a:path>
              <a:path w="4403090" h="1829434">
                <a:moveTo>
                  <a:pt x="2010410" y="398945"/>
                </a:moveTo>
                <a:lnTo>
                  <a:pt x="1947583" y="398945"/>
                </a:lnTo>
                <a:lnTo>
                  <a:pt x="1947583" y="430352"/>
                </a:lnTo>
                <a:lnTo>
                  <a:pt x="2010410" y="430352"/>
                </a:lnTo>
                <a:lnTo>
                  <a:pt x="2010410" y="398945"/>
                </a:lnTo>
                <a:close/>
              </a:path>
              <a:path w="4403090" h="1829434">
                <a:moveTo>
                  <a:pt x="2036584" y="1766443"/>
                </a:moveTo>
                <a:lnTo>
                  <a:pt x="1973757" y="1766443"/>
                </a:lnTo>
                <a:lnTo>
                  <a:pt x="1973757" y="1797850"/>
                </a:lnTo>
                <a:lnTo>
                  <a:pt x="2036584" y="1797850"/>
                </a:lnTo>
                <a:lnTo>
                  <a:pt x="2036584" y="1766443"/>
                </a:lnTo>
                <a:close/>
              </a:path>
              <a:path w="4403090" h="1829434">
                <a:moveTo>
                  <a:pt x="2136051" y="398945"/>
                </a:moveTo>
                <a:lnTo>
                  <a:pt x="2073224" y="398945"/>
                </a:lnTo>
                <a:lnTo>
                  <a:pt x="2073224" y="430352"/>
                </a:lnTo>
                <a:lnTo>
                  <a:pt x="2136051" y="430352"/>
                </a:lnTo>
                <a:lnTo>
                  <a:pt x="2136051" y="398945"/>
                </a:lnTo>
                <a:close/>
              </a:path>
              <a:path w="4403090" h="1829434">
                <a:moveTo>
                  <a:pt x="2162225" y="1766443"/>
                </a:moveTo>
                <a:lnTo>
                  <a:pt x="2099411" y="1766443"/>
                </a:lnTo>
                <a:lnTo>
                  <a:pt x="2099411" y="1797850"/>
                </a:lnTo>
                <a:lnTo>
                  <a:pt x="2162225" y="1797850"/>
                </a:lnTo>
                <a:lnTo>
                  <a:pt x="2162225" y="1766443"/>
                </a:lnTo>
                <a:close/>
              </a:path>
              <a:path w="4403090" h="1829434">
                <a:moveTo>
                  <a:pt x="2261705" y="398945"/>
                </a:moveTo>
                <a:lnTo>
                  <a:pt x="2198878" y="398945"/>
                </a:lnTo>
                <a:lnTo>
                  <a:pt x="2198878" y="430352"/>
                </a:lnTo>
                <a:lnTo>
                  <a:pt x="2261705" y="430352"/>
                </a:lnTo>
                <a:lnTo>
                  <a:pt x="2261705" y="398945"/>
                </a:lnTo>
                <a:close/>
              </a:path>
              <a:path w="4403090" h="1829434">
                <a:moveTo>
                  <a:pt x="2287879" y="1766443"/>
                </a:moveTo>
                <a:lnTo>
                  <a:pt x="2225052" y="1766443"/>
                </a:lnTo>
                <a:lnTo>
                  <a:pt x="2225052" y="1797850"/>
                </a:lnTo>
                <a:lnTo>
                  <a:pt x="2287879" y="1797850"/>
                </a:lnTo>
                <a:lnTo>
                  <a:pt x="2287879" y="1766443"/>
                </a:lnTo>
                <a:close/>
              </a:path>
              <a:path w="4403090" h="1829434">
                <a:moveTo>
                  <a:pt x="2387358" y="398945"/>
                </a:moveTo>
                <a:lnTo>
                  <a:pt x="2324531" y="398945"/>
                </a:lnTo>
                <a:lnTo>
                  <a:pt x="2324531" y="430352"/>
                </a:lnTo>
                <a:lnTo>
                  <a:pt x="2387358" y="430352"/>
                </a:lnTo>
                <a:lnTo>
                  <a:pt x="2387358" y="398945"/>
                </a:lnTo>
                <a:close/>
              </a:path>
              <a:path w="4403090" h="1829434">
                <a:moveTo>
                  <a:pt x="2413533" y="1766443"/>
                </a:moveTo>
                <a:lnTo>
                  <a:pt x="2350706" y="1766443"/>
                </a:lnTo>
                <a:lnTo>
                  <a:pt x="2350706" y="1797850"/>
                </a:lnTo>
                <a:lnTo>
                  <a:pt x="2413533" y="1797850"/>
                </a:lnTo>
                <a:lnTo>
                  <a:pt x="2413533" y="1766443"/>
                </a:lnTo>
                <a:close/>
              </a:path>
              <a:path w="4403090" h="1829434">
                <a:moveTo>
                  <a:pt x="2513012" y="398945"/>
                </a:moveTo>
                <a:lnTo>
                  <a:pt x="2450185" y="398945"/>
                </a:lnTo>
                <a:lnTo>
                  <a:pt x="2450185" y="430352"/>
                </a:lnTo>
                <a:lnTo>
                  <a:pt x="2513012" y="430352"/>
                </a:lnTo>
                <a:lnTo>
                  <a:pt x="2513012" y="398945"/>
                </a:lnTo>
                <a:close/>
              </a:path>
              <a:path w="4403090" h="1829434">
                <a:moveTo>
                  <a:pt x="2539187" y="1766443"/>
                </a:moveTo>
                <a:lnTo>
                  <a:pt x="2476360" y="1766443"/>
                </a:lnTo>
                <a:lnTo>
                  <a:pt x="2476360" y="1797850"/>
                </a:lnTo>
                <a:lnTo>
                  <a:pt x="2539187" y="1797850"/>
                </a:lnTo>
                <a:lnTo>
                  <a:pt x="2539187" y="1766443"/>
                </a:lnTo>
                <a:close/>
              </a:path>
              <a:path w="4403090" h="1829434">
                <a:moveTo>
                  <a:pt x="2638653" y="398945"/>
                </a:moveTo>
                <a:lnTo>
                  <a:pt x="2575826" y="398945"/>
                </a:lnTo>
                <a:lnTo>
                  <a:pt x="2575826" y="430352"/>
                </a:lnTo>
                <a:lnTo>
                  <a:pt x="2638653" y="430352"/>
                </a:lnTo>
                <a:lnTo>
                  <a:pt x="2638653" y="398945"/>
                </a:lnTo>
                <a:close/>
              </a:path>
              <a:path w="4403090" h="1829434">
                <a:moveTo>
                  <a:pt x="2664828" y="1766443"/>
                </a:moveTo>
                <a:lnTo>
                  <a:pt x="2602014" y="1766443"/>
                </a:lnTo>
                <a:lnTo>
                  <a:pt x="2602014" y="1797850"/>
                </a:lnTo>
                <a:lnTo>
                  <a:pt x="2664828" y="1797850"/>
                </a:lnTo>
                <a:lnTo>
                  <a:pt x="2664828" y="1766443"/>
                </a:lnTo>
                <a:close/>
              </a:path>
              <a:path w="4403090" h="1829434">
                <a:moveTo>
                  <a:pt x="2764307" y="398945"/>
                </a:moveTo>
                <a:lnTo>
                  <a:pt x="2701480" y="398945"/>
                </a:lnTo>
                <a:lnTo>
                  <a:pt x="2701480" y="430352"/>
                </a:lnTo>
                <a:lnTo>
                  <a:pt x="2764307" y="430352"/>
                </a:lnTo>
                <a:lnTo>
                  <a:pt x="2764307" y="398945"/>
                </a:lnTo>
                <a:close/>
              </a:path>
              <a:path w="4403090" h="1829434">
                <a:moveTo>
                  <a:pt x="2790482" y="1766443"/>
                </a:moveTo>
                <a:lnTo>
                  <a:pt x="2727655" y="1766443"/>
                </a:lnTo>
                <a:lnTo>
                  <a:pt x="2727655" y="1797850"/>
                </a:lnTo>
                <a:lnTo>
                  <a:pt x="2790482" y="1797850"/>
                </a:lnTo>
                <a:lnTo>
                  <a:pt x="2790482" y="1766443"/>
                </a:lnTo>
                <a:close/>
              </a:path>
              <a:path w="4403090" h="1829434">
                <a:moveTo>
                  <a:pt x="2889961" y="398945"/>
                </a:moveTo>
                <a:lnTo>
                  <a:pt x="2827134" y="398945"/>
                </a:lnTo>
                <a:lnTo>
                  <a:pt x="2827134" y="430352"/>
                </a:lnTo>
                <a:lnTo>
                  <a:pt x="2889961" y="430352"/>
                </a:lnTo>
                <a:lnTo>
                  <a:pt x="2889961" y="398945"/>
                </a:lnTo>
                <a:close/>
              </a:path>
              <a:path w="4403090" h="1829434">
                <a:moveTo>
                  <a:pt x="2916136" y="1766443"/>
                </a:moveTo>
                <a:lnTo>
                  <a:pt x="2853309" y="1766443"/>
                </a:lnTo>
                <a:lnTo>
                  <a:pt x="2853309" y="1797850"/>
                </a:lnTo>
                <a:lnTo>
                  <a:pt x="2916136" y="1797850"/>
                </a:lnTo>
                <a:lnTo>
                  <a:pt x="2916136" y="1766443"/>
                </a:lnTo>
                <a:close/>
              </a:path>
              <a:path w="4403090" h="1829434">
                <a:moveTo>
                  <a:pt x="3015615" y="398945"/>
                </a:moveTo>
                <a:lnTo>
                  <a:pt x="2952788" y="398945"/>
                </a:lnTo>
                <a:lnTo>
                  <a:pt x="2952788" y="430352"/>
                </a:lnTo>
                <a:lnTo>
                  <a:pt x="3015615" y="430352"/>
                </a:lnTo>
                <a:lnTo>
                  <a:pt x="3015615" y="398945"/>
                </a:lnTo>
                <a:close/>
              </a:path>
              <a:path w="4403090" h="1829434">
                <a:moveTo>
                  <a:pt x="3041789" y="1766443"/>
                </a:moveTo>
                <a:lnTo>
                  <a:pt x="2978962" y="1766443"/>
                </a:lnTo>
                <a:lnTo>
                  <a:pt x="2978962" y="1797850"/>
                </a:lnTo>
                <a:lnTo>
                  <a:pt x="3041789" y="1797850"/>
                </a:lnTo>
                <a:lnTo>
                  <a:pt x="3041789" y="1766443"/>
                </a:lnTo>
                <a:close/>
              </a:path>
              <a:path w="4403090" h="1829434">
                <a:moveTo>
                  <a:pt x="3141256" y="398945"/>
                </a:moveTo>
                <a:lnTo>
                  <a:pt x="3078429" y="398945"/>
                </a:lnTo>
                <a:lnTo>
                  <a:pt x="3078429" y="430352"/>
                </a:lnTo>
                <a:lnTo>
                  <a:pt x="3141256" y="430352"/>
                </a:lnTo>
                <a:lnTo>
                  <a:pt x="3141256" y="398945"/>
                </a:lnTo>
                <a:close/>
              </a:path>
              <a:path w="4403090" h="1829434">
                <a:moveTo>
                  <a:pt x="3167430" y="1766443"/>
                </a:moveTo>
                <a:lnTo>
                  <a:pt x="3104616" y="1766443"/>
                </a:lnTo>
                <a:lnTo>
                  <a:pt x="3104616" y="1797850"/>
                </a:lnTo>
                <a:lnTo>
                  <a:pt x="3167430" y="1797850"/>
                </a:lnTo>
                <a:lnTo>
                  <a:pt x="3167430" y="1766443"/>
                </a:lnTo>
                <a:close/>
              </a:path>
              <a:path w="4403090" h="1829434">
                <a:moveTo>
                  <a:pt x="3266910" y="398945"/>
                </a:moveTo>
                <a:lnTo>
                  <a:pt x="3204083" y="398945"/>
                </a:lnTo>
                <a:lnTo>
                  <a:pt x="3204083" y="430352"/>
                </a:lnTo>
                <a:lnTo>
                  <a:pt x="3266910" y="430352"/>
                </a:lnTo>
                <a:lnTo>
                  <a:pt x="3266910" y="398945"/>
                </a:lnTo>
                <a:close/>
              </a:path>
              <a:path w="4403090" h="1829434">
                <a:moveTo>
                  <a:pt x="3293084" y="1766443"/>
                </a:moveTo>
                <a:lnTo>
                  <a:pt x="3230257" y="1766443"/>
                </a:lnTo>
                <a:lnTo>
                  <a:pt x="3230257" y="1797850"/>
                </a:lnTo>
                <a:lnTo>
                  <a:pt x="3293084" y="1797850"/>
                </a:lnTo>
                <a:lnTo>
                  <a:pt x="3293084" y="1766443"/>
                </a:lnTo>
                <a:close/>
              </a:path>
              <a:path w="4403090" h="1829434">
                <a:moveTo>
                  <a:pt x="3392563" y="398945"/>
                </a:moveTo>
                <a:lnTo>
                  <a:pt x="3329736" y="398945"/>
                </a:lnTo>
                <a:lnTo>
                  <a:pt x="3329736" y="430352"/>
                </a:lnTo>
                <a:lnTo>
                  <a:pt x="3392563" y="430352"/>
                </a:lnTo>
                <a:lnTo>
                  <a:pt x="3392563" y="398945"/>
                </a:lnTo>
                <a:close/>
              </a:path>
              <a:path w="4403090" h="1829434">
                <a:moveTo>
                  <a:pt x="3418738" y="1766443"/>
                </a:moveTo>
                <a:lnTo>
                  <a:pt x="3355911" y="1766443"/>
                </a:lnTo>
                <a:lnTo>
                  <a:pt x="3355911" y="1797850"/>
                </a:lnTo>
                <a:lnTo>
                  <a:pt x="3418738" y="1797850"/>
                </a:lnTo>
                <a:lnTo>
                  <a:pt x="3418738" y="1766443"/>
                </a:lnTo>
                <a:close/>
              </a:path>
              <a:path w="4403090" h="1829434">
                <a:moveTo>
                  <a:pt x="3518217" y="398945"/>
                </a:moveTo>
                <a:lnTo>
                  <a:pt x="3455390" y="398945"/>
                </a:lnTo>
                <a:lnTo>
                  <a:pt x="3455390" y="430352"/>
                </a:lnTo>
                <a:lnTo>
                  <a:pt x="3518217" y="430352"/>
                </a:lnTo>
                <a:lnTo>
                  <a:pt x="3518217" y="398945"/>
                </a:lnTo>
                <a:close/>
              </a:path>
              <a:path w="4403090" h="1829434">
                <a:moveTo>
                  <a:pt x="3544392" y="1766443"/>
                </a:moveTo>
                <a:lnTo>
                  <a:pt x="3481565" y="1766443"/>
                </a:lnTo>
                <a:lnTo>
                  <a:pt x="3481565" y="1797850"/>
                </a:lnTo>
                <a:lnTo>
                  <a:pt x="3544392" y="1797850"/>
                </a:lnTo>
                <a:lnTo>
                  <a:pt x="3544392" y="1766443"/>
                </a:lnTo>
                <a:close/>
              </a:path>
              <a:path w="4403090" h="1829434">
                <a:moveTo>
                  <a:pt x="3621875" y="376948"/>
                </a:moveTo>
                <a:lnTo>
                  <a:pt x="3590455" y="376948"/>
                </a:lnTo>
                <a:lnTo>
                  <a:pt x="3590455" y="398945"/>
                </a:lnTo>
                <a:lnTo>
                  <a:pt x="3581031" y="398945"/>
                </a:lnTo>
                <a:lnTo>
                  <a:pt x="3581031" y="430352"/>
                </a:lnTo>
                <a:lnTo>
                  <a:pt x="3621875" y="430352"/>
                </a:lnTo>
                <a:lnTo>
                  <a:pt x="3621875" y="414642"/>
                </a:lnTo>
                <a:lnTo>
                  <a:pt x="3621875" y="398945"/>
                </a:lnTo>
                <a:lnTo>
                  <a:pt x="3621875" y="376948"/>
                </a:lnTo>
                <a:close/>
              </a:path>
              <a:path w="4403090" h="1829434">
                <a:moveTo>
                  <a:pt x="3621875" y="251294"/>
                </a:moveTo>
                <a:lnTo>
                  <a:pt x="3590455" y="251294"/>
                </a:lnTo>
                <a:lnTo>
                  <a:pt x="3590455" y="314121"/>
                </a:lnTo>
                <a:lnTo>
                  <a:pt x="3621875" y="314121"/>
                </a:lnTo>
                <a:lnTo>
                  <a:pt x="3621875" y="251294"/>
                </a:lnTo>
                <a:close/>
              </a:path>
              <a:path w="4403090" h="1829434">
                <a:moveTo>
                  <a:pt x="3621875" y="125653"/>
                </a:moveTo>
                <a:lnTo>
                  <a:pt x="3590455" y="125653"/>
                </a:lnTo>
                <a:lnTo>
                  <a:pt x="3590455" y="188480"/>
                </a:lnTo>
                <a:lnTo>
                  <a:pt x="3621875" y="188480"/>
                </a:lnTo>
                <a:lnTo>
                  <a:pt x="3621875" y="125653"/>
                </a:lnTo>
                <a:close/>
              </a:path>
              <a:path w="4403090" h="1829434">
                <a:moveTo>
                  <a:pt x="3621875" y="0"/>
                </a:moveTo>
                <a:lnTo>
                  <a:pt x="3590455" y="0"/>
                </a:lnTo>
                <a:lnTo>
                  <a:pt x="3590455" y="62826"/>
                </a:lnTo>
                <a:lnTo>
                  <a:pt x="3621875" y="62826"/>
                </a:lnTo>
                <a:lnTo>
                  <a:pt x="3621875" y="0"/>
                </a:lnTo>
                <a:close/>
              </a:path>
              <a:path w="4403090" h="1829434">
                <a:moveTo>
                  <a:pt x="3670033" y="1766443"/>
                </a:moveTo>
                <a:lnTo>
                  <a:pt x="3607219" y="1766443"/>
                </a:lnTo>
                <a:lnTo>
                  <a:pt x="3607219" y="1797850"/>
                </a:lnTo>
                <a:lnTo>
                  <a:pt x="3670033" y="1797850"/>
                </a:lnTo>
                <a:lnTo>
                  <a:pt x="3670033" y="1766443"/>
                </a:lnTo>
                <a:close/>
              </a:path>
              <a:path w="4403090" h="1829434">
                <a:moveTo>
                  <a:pt x="3795687" y="1766443"/>
                </a:moveTo>
                <a:lnTo>
                  <a:pt x="3732860" y="1766443"/>
                </a:lnTo>
                <a:lnTo>
                  <a:pt x="3732860" y="1797850"/>
                </a:lnTo>
                <a:lnTo>
                  <a:pt x="3795687" y="1797850"/>
                </a:lnTo>
                <a:lnTo>
                  <a:pt x="3795687" y="1766443"/>
                </a:lnTo>
                <a:close/>
              </a:path>
              <a:path w="4403090" h="1829434">
                <a:moveTo>
                  <a:pt x="3921341" y="1766443"/>
                </a:moveTo>
                <a:lnTo>
                  <a:pt x="3858514" y="1766443"/>
                </a:lnTo>
                <a:lnTo>
                  <a:pt x="3858514" y="1797850"/>
                </a:lnTo>
                <a:lnTo>
                  <a:pt x="3921341" y="1797850"/>
                </a:lnTo>
                <a:lnTo>
                  <a:pt x="3921341" y="1766443"/>
                </a:lnTo>
                <a:close/>
              </a:path>
              <a:path w="4403090" h="1829434">
                <a:moveTo>
                  <a:pt x="4046994" y="1766443"/>
                </a:moveTo>
                <a:lnTo>
                  <a:pt x="3984167" y="1766443"/>
                </a:lnTo>
                <a:lnTo>
                  <a:pt x="3984167" y="1797850"/>
                </a:lnTo>
                <a:lnTo>
                  <a:pt x="4046994" y="1797850"/>
                </a:lnTo>
                <a:lnTo>
                  <a:pt x="4046994" y="1766443"/>
                </a:lnTo>
                <a:close/>
              </a:path>
              <a:path w="4403090" h="1829434">
                <a:moveTo>
                  <a:pt x="4172635" y="1766443"/>
                </a:moveTo>
                <a:lnTo>
                  <a:pt x="4109821" y="1766443"/>
                </a:lnTo>
                <a:lnTo>
                  <a:pt x="4109821" y="1797850"/>
                </a:lnTo>
                <a:lnTo>
                  <a:pt x="4172635" y="1797850"/>
                </a:lnTo>
                <a:lnTo>
                  <a:pt x="4172635" y="1766443"/>
                </a:lnTo>
                <a:close/>
              </a:path>
              <a:path w="4403090" h="1829434">
                <a:moveTo>
                  <a:pt x="4298289" y="1766443"/>
                </a:moveTo>
                <a:lnTo>
                  <a:pt x="4235462" y="1766443"/>
                </a:lnTo>
                <a:lnTo>
                  <a:pt x="4235462" y="1797850"/>
                </a:lnTo>
                <a:lnTo>
                  <a:pt x="4298289" y="1797850"/>
                </a:lnTo>
                <a:lnTo>
                  <a:pt x="4298289" y="1766443"/>
                </a:lnTo>
                <a:close/>
              </a:path>
              <a:path w="4403090" h="1829434">
                <a:moveTo>
                  <a:pt x="4403001" y="1745500"/>
                </a:moveTo>
                <a:lnTo>
                  <a:pt x="4371594" y="1745500"/>
                </a:lnTo>
                <a:lnTo>
                  <a:pt x="4371594" y="1766443"/>
                </a:lnTo>
                <a:lnTo>
                  <a:pt x="4361116" y="1766443"/>
                </a:lnTo>
                <a:lnTo>
                  <a:pt x="4361116" y="1797850"/>
                </a:lnTo>
                <a:lnTo>
                  <a:pt x="4403001" y="1797850"/>
                </a:lnTo>
                <a:lnTo>
                  <a:pt x="4403001" y="1782140"/>
                </a:lnTo>
                <a:lnTo>
                  <a:pt x="4403001" y="1766443"/>
                </a:lnTo>
                <a:lnTo>
                  <a:pt x="4403001" y="1745500"/>
                </a:lnTo>
                <a:close/>
              </a:path>
              <a:path w="4403090" h="1829434">
                <a:moveTo>
                  <a:pt x="4403001" y="1619846"/>
                </a:moveTo>
                <a:lnTo>
                  <a:pt x="4371594" y="1619846"/>
                </a:lnTo>
                <a:lnTo>
                  <a:pt x="4371594" y="1682673"/>
                </a:lnTo>
                <a:lnTo>
                  <a:pt x="4403001" y="1682673"/>
                </a:lnTo>
                <a:lnTo>
                  <a:pt x="4403001" y="1619846"/>
                </a:lnTo>
                <a:close/>
              </a:path>
              <a:path w="4403090" h="1829434">
                <a:moveTo>
                  <a:pt x="4403001" y="1494193"/>
                </a:moveTo>
                <a:lnTo>
                  <a:pt x="4371594" y="1494193"/>
                </a:lnTo>
                <a:lnTo>
                  <a:pt x="4371594" y="1557020"/>
                </a:lnTo>
                <a:lnTo>
                  <a:pt x="4403001" y="1557020"/>
                </a:lnTo>
                <a:lnTo>
                  <a:pt x="4403001" y="1494193"/>
                </a:lnTo>
                <a:close/>
              </a:path>
              <a:path w="4403090" h="1829434">
                <a:moveTo>
                  <a:pt x="4403001" y="1368539"/>
                </a:moveTo>
                <a:lnTo>
                  <a:pt x="4371594" y="1368539"/>
                </a:lnTo>
                <a:lnTo>
                  <a:pt x="4371594" y="1431366"/>
                </a:lnTo>
                <a:lnTo>
                  <a:pt x="4403001" y="1431366"/>
                </a:lnTo>
                <a:lnTo>
                  <a:pt x="4403001" y="1368539"/>
                </a:lnTo>
                <a:close/>
              </a:path>
              <a:path w="4403090" h="1829434">
                <a:moveTo>
                  <a:pt x="4403001" y="1242898"/>
                </a:moveTo>
                <a:lnTo>
                  <a:pt x="4371594" y="1242898"/>
                </a:lnTo>
                <a:lnTo>
                  <a:pt x="4371594" y="1305712"/>
                </a:lnTo>
                <a:lnTo>
                  <a:pt x="4403001" y="1305712"/>
                </a:lnTo>
                <a:lnTo>
                  <a:pt x="4403001" y="1242898"/>
                </a:lnTo>
                <a:close/>
              </a:path>
              <a:path w="4403090" h="1829434">
                <a:moveTo>
                  <a:pt x="4403001" y="1117244"/>
                </a:moveTo>
                <a:lnTo>
                  <a:pt x="4371594" y="1117244"/>
                </a:lnTo>
                <a:lnTo>
                  <a:pt x="4371594" y="1180071"/>
                </a:lnTo>
                <a:lnTo>
                  <a:pt x="4403001" y="1180071"/>
                </a:lnTo>
                <a:lnTo>
                  <a:pt x="4403001" y="1117244"/>
                </a:lnTo>
                <a:close/>
              </a:path>
              <a:path w="4403090" h="1829434">
                <a:moveTo>
                  <a:pt x="4403001" y="991590"/>
                </a:moveTo>
                <a:lnTo>
                  <a:pt x="4371594" y="991590"/>
                </a:lnTo>
                <a:lnTo>
                  <a:pt x="4371594" y="1054417"/>
                </a:lnTo>
                <a:lnTo>
                  <a:pt x="4403001" y="1054417"/>
                </a:lnTo>
                <a:lnTo>
                  <a:pt x="4403001" y="991590"/>
                </a:lnTo>
                <a:close/>
              </a:path>
              <a:path w="4403090" h="1829434">
                <a:moveTo>
                  <a:pt x="4403001" y="865936"/>
                </a:moveTo>
                <a:lnTo>
                  <a:pt x="4371594" y="865936"/>
                </a:lnTo>
                <a:lnTo>
                  <a:pt x="4371594" y="928763"/>
                </a:lnTo>
                <a:lnTo>
                  <a:pt x="4403001" y="928763"/>
                </a:lnTo>
                <a:lnTo>
                  <a:pt x="4403001" y="865936"/>
                </a:lnTo>
                <a:close/>
              </a:path>
              <a:path w="4403090" h="1829434">
                <a:moveTo>
                  <a:pt x="4403001" y="740295"/>
                </a:moveTo>
                <a:lnTo>
                  <a:pt x="4371594" y="740295"/>
                </a:lnTo>
                <a:lnTo>
                  <a:pt x="4371594" y="803109"/>
                </a:lnTo>
                <a:lnTo>
                  <a:pt x="4403001" y="803109"/>
                </a:lnTo>
                <a:lnTo>
                  <a:pt x="4403001" y="740295"/>
                </a:lnTo>
                <a:close/>
              </a:path>
              <a:path w="4403090" h="1829434">
                <a:moveTo>
                  <a:pt x="4403001" y="614641"/>
                </a:moveTo>
                <a:lnTo>
                  <a:pt x="4371594" y="614641"/>
                </a:lnTo>
                <a:lnTo>
                  <a:pt x="4371594" y="677468"/>
                </a:lnTo>
                <a:lnTo>
                  <a:pt x="4403001" y="677468"/>
                </a:lnTo>
                <a:lnTo>
                  <a:pt x="4403001" y="614641"/>
                </a:lnTo>
                <a:close/>
              </a:path>
              <a:path w="4403090" h="1829434">
                <a:moveTo>
                  <a:pt x="4403001" y="488988"/>
                </a:moveTo>
                <a:lnTo>
                  <a:pt x="4371594" y="488988"/>
                </a:lnTo>
                <a:lnTo>
                  <a:pt x="4371594" y="551815"/>
                </a:lnTo>
                <a:lnTo>
                  <a:pt x="4403001" y="551815"/>
                </a:lnTo>
                <a:lnTo>
                  <a:pt x="4403001" y="488988"/>
                </a:lnTo>
                <a:close/>
              </a:path>
              <a:path w="4403090" h="1829434">
                <a:moveTo>
                  <a:pt x="4403001" y="363334"/>
                </a:moveTo>
                <a:lnTo>
                  <a:pt x="4371594" y="363334"/>
                </a:lnTo>
                <a:lnTo>
                  <a:pt x="4371594" y="426161"/>
                </a:lnTo>
                <a:lnTo>
                  <a:pt x="4403001" y="426161"/>
                </a:lnTo>
                <a:lnTo>
                  <a:pt x="4403001" y="363334"/>
                </a:lnTo>
                <a:close/>
              </a:path>
              <a:path w="4403090" h="1829434">
                <a:moveTo>
                  <a:pt x="4403001" y="237693"/>
                </a:moveTo>
                <a:lnTo>
                  <a:pt x="4371594" y="237693"/>
                </a:lnTo>
                <a:lnTo>
                  <a:pt x="4371594" y="300507"/>
                </a:lnTo>
                <a:lnTo>
                  <a:pt x="4403001" y="300507"/>
                </a:lnTo>
                <a:lnTo>
                  <a:pt x="4403001" y="237693"/>
                </a:lnTo>
                <a:close/>
              </a:path>
              <a:path w="4403090" h="1829434">
                <a:moveTo>
                  <a:pt x="4403001" y="112039"/>
                </a:moveTo>
                <a:lnTo>
                  <a:pt x="4371594" y="112039"/>
                </a:lnTo>
                <a:lnTo>
                  <a:pt x="4371594" y="174866"/>
                </a:lnTo>
                <a:lnTo>
                  <a:pt x="4403001" y="174866"/>
                </a:lnTo>
                <a:lnTo>
                  <a:pt x="4403001" y="112039"/>
                </a:lnTo>
                <a:close/>
              </a:path>
              <a:path w="4403090" h="1829434">
                <a:moveTo>
                  <a:pt x="4403001" y="0"/>
                </a:moveTo>
                <a:lnTo>
                  <a:pt x="4371594" y="0"/>
                </a:lnTo>
                <a:lnTo>
                  <a:pt x="4371594" y="49212"/>
                </a:lnTo>
                <a:lnTo>
                  <a:pt x="4403001" y="49212"/>
                </a:lnTo>
                <a:lnTo>
                  <a:pt x="4403001" y="0"/>
                </a:lnTo>
                <a:close/>
              </a:path>
            </a:pathLst>
          </a:custGeom>
          <a:solidFill>
            <a:srgbClr val="364ED4"/>
          </a:solidFill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object 32"/>
          <p:cNvSpPr txBox="1"/>
          <p:nvPr>
            <p:custDataLst>
              <p:tags r:id="rId20"/>
            </p:custDataLst>
          </p:nvPr>
        </p:nvSpPr>
        <p:spPr>
          <a:xfrm>
            <a:off x="2361565" y="2072640"/>
            <a:ext cx="1325880" cy="262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>
              <a:lnSpc>
                <a:spcPct val="100000"/>
              </a:lnSpc>
              <a:spcBef>
                <a:spcPts val="135"/>
              </a:spcBef>
              <a:buFont typeface="Segoe UI Symbol" panose="020B0502040204020203"/>
              <a:buNone/>
              <a:tabLst>
                <a:tab pos="482600" algn="l"/>
                <a:tab pos="484505" algn="l"/>
              </a:tabLst>
            </a:pPr>
            <a:r>
              <a:rPr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人声加强</a:t>
            </a:r>
            <a:endParaRPr sz="1600" spc="35" dirty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91" name="object 33"/>
          <p:cNvSpPr txBox="1"/>
          <p:nvPr>
            <p:custDataLst>
              <p:tags r:id="rId21"/>
            </p:custDataLst>
          </p:nvPr>
        </p:nvSpPr>
        <p:spPr>
          <a:xfrm>
            <a:off x="5261610" y="2072640"/>
            <a:ext cx="1325880" cy="262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>
              <a:lnSpc>
                <a:spcPct val="100000"/>
              </a:lnSpc>
              <a:spcBef>
                <a:spcPts val="135"/>
              </a:spcBef>
              <a:buFont typeface="Segoe UI Symbol" panose="020B0502040204020203"/>
              <a:buNone/>
              <a:tabLst>
                <a:tab pos="482600" algn="l"/>
                <a:tab pos="484505" algn="l"/>
              </a:tabLst>
            </a:pPr>
            <a:r>
              <a:rPr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智能降噪</a:t>
            </a:r>
            <a:endParaRPr sz="1600" spc="35" dirty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92" name="object 34"/>
          <p:cNvSpPr txBox="1"/>
          <p:nvPr>
            <p:custDataLst>
              <p:tags r:id="rId22"/>
            </p:custDataLst>
          </p:nvPr>
        </p:nvSpPr>
        <p:spPr>
          <a:xfrm>
            <a:off x="8161655" y="2072640"/>
            <a:ext cx="1325880" cy="262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>
              <a:lnSpc>
                <a:spcPct val="100000"/>
              </a:lnSpc>
              <a:spcBef>
                <a:spcPts val="135"/>
              </a:spcBef>
              <a:buFont typeface="Segoe UI Symbol" panose="020B0502040204020203"/>
              <a:buNone/>
              <a:tabLst>
                <a:tab pos="482600" algn="l"/>
                <a:tab pos="484505" algn="l"/>
              </a:tabLst>
            </a:pPr>
            <a:r>
              <a:rPr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反应灵敏</a:t>
            </a:r>
            <a:endParaRPr sz="1600" spc="35" dirty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93" name="object 25"/>
          <p:cNvSpPr txBox="1"/>
          <p:nvPr>
            <p:custDataLst>
              <p:tags r:id="rId23"/>
            </p:custDataLst>
          </p:nvPr>
        </p:nvSpPr>
        <p:spPr>
          <a:xfrm>
            <a:off x="3529330" y="5164455"/>
            <a:ext cx="1469390" cy="262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700" algn="l">
              <a:lnSpc>
                <a:spcPct val="100000"/>
              </a:lnSpc>
              <a:spcBef>
                <a:spcPts val="135"/>
              </a:spcBef>
              <a:buClrTx/>
              <a:buSzTx/>
              <a:buFontTx/>
            </a:pPr>
            <a:r>
              <a:rPr kumimoji="1" lang="zh-CN" altLang="en-US" sz="16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回答客</a:t>
            </a:r>
            <a:r>
              <a:rPr kumimoji="1" lang="zh-CN" altLang="en-US" sz="16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户问题</a:t>
            </a:r>
            <a:endParaRPr kumimoji="1" lang="zh-CN" altLang="en-US" sz="1600" b="1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6" name="object 23"/>
          <p:cNvSpPr txBox="1"/>
          <p:nvPr>
            <p:custDataLst>
              <p:tags r:id="rId24"/>
            </p:custDataLst>
          </p:nvPr>
        </p:nvSpPr>
        <p:spPr>
          <a:xfrm>
            <a:off x="5670550" y="4952365"/>
            <a:ext cx="1469390" cy="262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lang="zh-CN" sz="1600" spc="35" dirty="0">
                <a:solidFill>
                  <a:srgbClr val="131C4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触发新</a:t>
            </a:r>
            <a:r>
              <a:rPr lang="zh-CN" sz="1600" spc="35" dirty="0">
                <a:solidFill>
                  <a:srgbClr val="131C4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问题</a:t>
            </a:r>
            <a:endParaRPr lang="zh-CN" sz="1600" spc="35" dirty="0">
              <a:solidFill>
                <a:srgbClr val="131C4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pic>
        <p:nvPicPr>
          <p:cNvPr id="98" name="图片 97" descr="机器人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94890" y="4034790"/>
            <a:ext cx="457200" cy="457200"/>
          </a:xfrm>
          <a:prstGeom prst="rect">
            <a:avLst/>
          </a:prstGeom>
        </p:spPr>
      </p:pic>
      <p:pic>
        <p:nvPicPr>
          <p:cNvPr id="99" name="图片 98" descr="用户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529445" y="3511550"/>
            <a:ext cx="438785" cy="438785"/>
          </a:xfrm>
          <a:prstGeom prst="rect">
            <a:avLst/>
          </a:prstGeom>
        </p:spPr>
      </p:pic>
      <p:sp>
        <p:nvSpPr>
          <p:cNvPr id="10" name="矩形 22"/>
          <p:cNvSpPr/>
          <p:nvPr>
            <p:custDataLst>
              <p:tags r:id="rId31"/>
            </p:custDataLst>
          </p:nvPr>
        </p:nvSpPr>
        <p:spPr>
          <a:xfrm>
            <a:off x="391160" y="217488"/>
            <a:ext cx="216281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语义打断</a:t>
            </a:r>
            <a:endParaRPr lang="zh-CN" altLang="en-US" sz="2600" b="1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object 18"/>
          <p:cNvSpPr/>
          <p:nvPr>
            <p:custDataLst>
              <p:tags r:id="rId1"/>
            </p:custDataLst>
          </p:nvPr>
        </p:nvSpPr>
        <p:spPr>
          <a:xfrm>
            <a:off x="4203065" y="3719830"/>
            <a:ext cx="2853055" cy="1026795"/>
          </a:xfrm>
          <a:custGeom>
            <a:avLst/>
            <a:gdLst/>
            <a:ahLst/>
            <a:cxnLst/>
            <a:rect l="l" t="t" r="r" b="b"/>
            <a:pathLst>
              <a:path w="3935095" h="1607820">
                <a:moveTo>
                  <a:pt x="3247644" y="47129"/>
                </a:moveTo>
                <a:lnTo>
                  <a:pt x="3216237" y="31419"/>
                </a:lnTo>
                <a:lnTo>
                  <a:pt x="3153410" y="0"/>
                </a:lnTo>
                <a:lnTo>
                  <a:pt x="3153410" y="31419"/>
                </a:lnTo>
                <a:lnTo>
                  <a:pt x="648855" y="31419"/>
                </a:lnTo>
                <a:lnTo>
                  <a:pt x="648855" y="62826"/>
                </a:lnTo>
                <a:lnTo>
                  <a:pt x="3153410" y="62826"/>
                </a:lnTo>
                <a:lnTo>
                  <a:pt x="3153410" y="94246"/>
                </a:lnTo>
                <a:lnTo>
                  <a:pt x="3216237" y="62826"/>
                </a:lnTo>
                <a:lnTo>
                  <a:pt x="3247644" y="47129"/>
                </a:lnTo>
                <a:close/>
              </a:path>
              <a:path w="3935095" h="1607820">
                <a:moveTo>
                  <a:pt x="3934955" y="768477"/>
                </a:moveTo>
                <a:lnTo>
                  <a:pt x="3927106" y="752767"/>
                </a:lnTo>
                <a:lnTo>
                  <a:pt x="3887838" y="674243"/>
                </a:lnTo>
                <a:lnTo>
                  <a:pt x="3840721" y="768477"/>
                </a:lnTo>
                <a:lnTo>
                  <a:pt x="3872128" y="768477"/>
                </a:lnTo>
                <a:lnTo>
                  <a:pt x="3872128" y="1575790"/>
                </a:lnTo>
                <a:lnTo>
                  <a:pt x="31407" y="1575790"/>
                </a:lnTo>
                <a:lnTo>
                  <a:pt x="31407" y="651205"/>
                </a:lnTo>
                <a:lnTo>
                  <a:pt x="0" y="651205"/>
                </a:lnTo>
                <a:lnTo>
                  <a:pt x="0" y="1607197"/>
                </a:lnTo>
                <a:lnTo>
                  <a:pt x="3903548" y="1607197"/>
                </a:lnTo>
                <a:lnTo>
                  <a:pt x="3903548" y="1591500"/>
                </a:lnTo>
                <a:lnTo>
                  <a:pt x="3903548" y="1575790"/>
                </a:lnTo>
                <a:lnTo>
                  <a:pt x="3903548" y="768477"/>
                </a:lnTo>
                <a:lnTo>
                  <a:pt x="3934955" y="768477"/>
                </a:lnTo>
                <a:close/>
              </a:path>
            </a:pathLst>
          </a:custGeom>
          <a:solidFill>
            <a:srgbClr val="364ED4"/>
          </a:solidFill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1" name="肘形连接符 70"/>
          <p:cNvCxnSpPr>
            <a:stCxn id="65" idx="2"/>
            <a:endCxn id="66" idx="2"/>
          </p:cNvCxnSpPr>
          <p:nvPr/>
        </p:nvCxnSpPr>
        <p:spPr>
          <a:xfrm rot="5400000" flipH="1" flipV="1">
            <a:off x="1941195" y="2632710"/>
            <a:ext cx="3175" cy="2703195"/>
          </a:xfrm>
          <a:prstGeom prst="bentConnector3">
            <a:avLst>
              <a:gd name="adj1" fmla="val -24500000"/>
            </a:avLst>
          </a:prstGeom>
          <a:ln>
            <a:solidFill>
              <a:srgbClr val="2941B3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矩形 39"/>
          <p:cNvSpPr/>
          <p:nvPr>
            <p:custDataLst>
              <p:tags r:id="rId2"/>
            </p:custDataLst>
          </p:nvPr>
        </p:nvSpPr>
        <p:spPr bwMode="auto">
          <a:xfrm>
            <a:off x="591146" y="1019008"/>
            <a:ext cx="11398618" cy="506730"/>
          </a:xfrm>
          <a:prstGeom prst="rect">
            <a:avLst/>
          </a:prstGeom>
        </p:spPr>
        <p:txBody>
          <a:bodyPr wrap="square">
            <a:spAutoFit/>
          </a:bodyPr>
          <a:p>
            <a:pPr indent="0" defTabSz="60833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支持短信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平台对接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、模版自定义、支持根据具体对话场景，在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未接通、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挂断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对话中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实时发送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短信跟进。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8697595" y="2381885"/>
            <a:ext cx="2204085" cy="585470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圆角矩形 31"/>
          <p:cNvSpPr/>
          <p:nvPr>
            <p:custDataLst>
              <p:tags r:id="rId4"/>
            </p:custDataLst>
          </p:nvPr>
        </p:nvSpPr>
        <p:spPr>
          <a:xfrm>
            <a:off x="4575175" y="2370455"/>
            <a:ext cx="2204085" cy="585470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4557395" y="2423795"/>
            <a:ext cx="2136775" cy="5410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D7D31"/>
                </a:solidFill>
              </a14:hiddenFill>
            </a:ext>
          </a:extLst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object 12"/>
          <p:cNvSpPr txBox="1"/>
          <p:nvPr>
            <p:custDataLst>
              <p:tags r:id="rId6"/>
            </p:custDataLst>
          </p:nvPr>
        </p:nvSpPr>
        <p:spPr>
          <a:xfrm>
            <a:off x="4657090" y="2433955"/>
            <a:ext cx="2096770" cy="407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>
              <a:lnSpc>
                <a:spcPts val="3045"/>
              </a:lnSpc>
              <a:spcBef>
                <a:spcPts val="135"/>
              </a:spcBef>
              <a:buFont typeface="Arial" panose="020B0604020202020204"/>
              <a:buNone/>
              <a:tabLst>
                <a:tab pos="482600" algn="l"/>
                <a:tab pos="484505" algn="l"/>
              </a:tabLst>
            </a:pPr>
            <a:r>
              <a:rPr lang="zh-CN"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②</a:t>
            </a:r>
            <a:r>
              <a:rPr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对话结束后发送短信</a:t>
            </a:r>
            <a:endParaRPr sz="1600" spc="35" dirty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9" name="object 19"/>
          <p:cNvSpPr/>
          <p:nvPr>
            <p:custDataLst>
              <p:tags r:id="rId7"/>
            </p:custDataLst>
          </p:nvPr>
        </p:nvSpPr>
        <p:spPr>
          <a:xfrm>
            <a:off x="4954270" y="4747895"/>
            <a:ext cx="455930" cy="40132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314126" y="0"/>
                </a:moveTo>
                <a:lnTo>
                  <a:pt x="267706" y="3406"/>
                </a:lnTo>
                <a:lnTo>
                  <a:pt x="223400" y="13300"/>
                </a:lnTo>
                <a:lnTo>
                  <a:pt x="181696" y="29196"/>
                </a:lnTo>
                <a:lnTo>
                  <a:pt x="143079" y="50609"/>
                </a:lnTo>
                <a:lnTo>
                  <a:pt x="108034" y="77051"/>
                </a:lnTo>
                <a:lnTo>
                  <a:pt x="77048" y="108038"/>
                </a:lnTo>
                <a:lnTo>
                  <a:pt x="50606" y="143083"/>
                </a:lnTo>
                <a:lnTo>
                  <a:pt x="29194" y="181701"/>
                </a:lnTo>
                <a:lnTo>
                  <a:pt x="13299" y="223404"/>
                </a:lnTo>
                <a:lnTo>
                  <a:pt x="3405" y="267708"/>
                </a:lnTo>
                <a:lnTo>
                  <a:pt x="0" y="314126"/>
                </a:lnTo>
                <a:lnTo>
                  <a:pt x="3405" y="360546"/>
                </a:lnTo>
                <a:lnTo>
                  <a:pt x="13299" y="404852"/>
                </a:lnTo>
                <a:lnTo>
                  <a:pt x="29194" y="446556"/>
                </a:lnTo>
                <a:lnTo>
                  <a:pt x="50606" y="485173"/>
                </a:lnTo>
                <a:lnTo>
                  <a:pt x="77048" y="520218"/>
                </a:lnTo>
                <a:lnTo>
                  <a:pt x="108034" y="551204"/>
                </a:lnTo>
                <a:lnTo>
                  <a:pt x="143079" y="577646"/>
                </a:lnTo>
                <a:lnTo>
                  <a:pt x="181696" y="599058"/>
                </a:lnTo>
                <a:lnTo>
                  <a:pt x="223400" y="614953"/>
                </a:lnTo>
                <a:lnTo>
                  <a:pt x="267706" y="624847"/>
                </a:lnTo>
                <a:lnTo>
                  <a:pt x="314126" y="628253"/>
                </a:lnTo>
                <a:lnTo>
                  <a:pt x="360544" y="624847"/>
                </a:lnTo>
                <a:lnTo>
                  <a:pt x="404848" y="614953"/>
                </a:lnTo>
                <a:lnTo>
                  <a:pt x="446551" y="599058"/>
                </a:lnTo>
                <a:lnTo>
                  <a:pt x="485169" y="577646"/>
                </a:lnTo>
                <a:lnTo>
                  <a:pt x="520214" y="551204"/>
                </a:lnTo>
                <a:lnTo>
                  <a:pt x="551201" y="520218"/>
                </a:lnTo>
                <a:lnTo>
                  <a:pt x="577643" y="485173"/>
                </a:lnTo>
                <a:lnTo>
                  <a:pt x="599056" y="446556"/>
                </a:lnTo>
                <a:lnTo>
                  <a:pt x="614952" y="404852"/>
                </a:lnTo>
                <a:lnTo>
                  <a:pt x="624847" y="360546"/>
                </a:lnTo>
                <a:lnTo>
                  <a:pt x="628253" y="314126"/>
                </a:lnTo>
                <a:lnTo>
                  <a:pt x="624847" y="267708"/>
                </a:lnTo>
                <a:lnTo>
                  <a:pt x="614952" y="223404"/>
                </a:lnTo>
                <a:lnTo>
                  <a:pt x="599056" y="181701"/>
                </a:lnTo>
                <a:lnTo>
                  <a:pt x="577643" y="143083"/>
                </a:lnTo>
                <a:lnTo>
                  <a:pt x="551201" y="108038"/>
                </a:lnTo>
                <a:lnTo>
                  <a:pt x="520214" y="77051"/>
                </a:lnTo>
                <a:lnTo>
                  <a:pt x="485169" y="50609"/>
                </a:lnTo>
                <a:lnTo>
                  <a:pt x="446551" y="29196"/>
                </a:lnTo>
                <a:lnTo>
                  <a:pt x="404848" y="13300"/>
                </a:lnTo>
                <a:lnTo>
                  <a:pt x="360544" y="3406"/>
                </a:lnTo>
                <a:lnTo>
                  <a:pt x="314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object 20"/>
          <p:cNvSpPr/>
          <p:nvPr>
            <p:custDataLst>
              <p:tags r:id="rId8"/>
            </p:custDataLst>
          </p:nvPr>
        </p:nvSpPr>
        <p:spPr>
          <a:xfrm>
            <a:off x="5330190" y="4547870"/>
            <a:ext cx="455930" cy="40132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314127"/>
                </a:moveTo>
                <a:lnTo>
                  <a:pt x="3405" y="267708"/>
                </a:lnTo>
                <a:lnTo>
                  <a:pt x="13299" y="223403"/>
                </a:lnTo>
                <a:lnTo>
                  <a:pt x="29195" y="181699"/>
                </a:lnTo>
                <a:lnTo>
                  <a:pt x="50607" y="143081"/>
                </a:lnTo>
                <a:lnTo>
                  <a:pt x="77050" y="108036"/>
                </a:lnTo>
                <a:lnTo>
                  <a:pt x="108036" y="77050"/>
                </a:lnTo>
                <a:lnTo>
                  <a:pt x="143081" y="50607"/>
                </a:lnTo>
                <a:lnTo>
                  <a:pt x="181699" y="29195"/>
                </a:lnTo>
                <a:lnTo>
                  <a:pt x="223403" y="13299"/>
                </a:lnTo>
                <a:lnTo>
                  <a:pt x="267708" y="3405"/>
                </a:lnTo>
                <a:lnTo>
                  <a:pt x="314127" y="0"/>
                </a:lnTo>
                <a:lnTo>
                  <a:pt x="360546" y="3405"/>
                </a:lnTo>
                <a:lnTo>
                  <a:pt x="404851" y="13299"/>
                </a:lnTo>
                <a:lnTo>
                  <a:pt x="446555" y="29195"/>
                </a:lnTo>
                <a:lnTo>
                  <a:pt x="485172" y="50607"/>
                </a:lnTo>
                <a:lnTo>
                  <a:pt x="520217" y="77050"/>
                </a:lnTo>
                <a:lnTo>
                  <a:pt x="551204" y="108036"/>
                </a:lnTo>
                <a:lnTo>
                  <a:pt x="577646" y="143081"/>
                </a:lnTo>
                <a:lnTo>
                  <a:pt x="599058" y="181699"/>
                </a:lnTo>
                <a:lnTo>
                  <a:pt x="614954" y="223403"/>
                </a:lnTo>
                <a:lnTo>
                  <a:pt x="624848" y="267708"/>
                </a:lnTo>
                <a:lnTo>
                  <a:pt x="628254" y="314127"/>
                </a:lnTo>
                <a:lnTo>
                  <a:pt x="624848" y="360546"/>
                </a:lnTo>
                <a:lnTo>
                  <a:pt x="614954" y="404851"/>
                </a:lnTo>
                <a:lnTo>
                  <a:pt x="599058" y="446555"/>
                </a:lnTo>
                <a:lnTo>
                  <a:pt x="577646" y="485172"/>
                </a:lnTo>
                <a:lnTo>
                  <a:pt x="551204" y="520217"/>
                </a:lnTo>
                <a:lnTo>
                  <a:pt x="520217" y="551204"/>
                </a:lnTo>
                <a:lnTo>
                  <a:pt x="485172" y="577646"/>
                </a:lnTo>
                <a:lnTo>
                  <a:pt x="446555" y="599058"/>
                </a:lnTo>
                <a:lnTo>
                  <a:pt x="404851" y="614954"/>
                </a:lnTo>
                <a:lnTo>
                  <a:pt x="360546" y="624848"/>
                </a:lnTo>
                <a:lnTo>
                  <a:pt x="314127" y="628254"/>
                </a:lnTo>
                <a:lnTo>
                  <a:pt x="267708" y="624848"/>
                </a:lnTo>
                <a:lnTo>
                  <a:pt x="223403" y="614954"/>
                </a:lnTo>
                <a:lnTo>
                  <a:pt x="181699" y="599058"/>
                </a:lnTo>
                <a:lnTo>
                  <a:pt x="143081" y="577646"/>
                </a:lnTo>
                <a:lnTo>
                  <a:pt x="108036" y="551204"/>
                </a:lnTo>
                <a:lnTo>
                  <a:pt x="77050" y="520217"/>
                </a:lnTo>
                <a:lnTo>
                  <a:pt x="50607" y="485172"/>
                </a:lnTo>
                <a:lnTo>
                  <a:pt x="29195" y="446555"/>
                </a:lnTo>
                <a:lnTo>
                  <a:pt x="13299" y="404851"/>
                </a:lnTo>
                <a:lnTo>
                  <a:pt x="3405" y="360546"/>
                </a:lnTo>
                <a:lnTo>
                  <a:pt x="0" y="314127"/>
                </a:lnTo>
                <a:close/>
              </a:path>
            </a:pathLst>
          </a:custGeom>
          <a:ln w="31412">
            <a:solidFill>
              <a:srgbClr val="364ED4"/>
            </a:solidFill>
          </a:ln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object 21"/>
          <p:cNvPicPr/>
          <p:nvPr>
            <p:custDataLst>
              <p:tags r:id="rId9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5417185" y="4644390"/>
            <a:ext cx="281940" cy="170815"/>
          </a:xfrm>
          <a:prstGeom prst="rect">
            <a:avLst/>
          </a:prstGeom>
        </p:spPr>
      </p:pic>
      <p:sp>
        <p:nvSpPr>
          <p:cNvPr id="22" name="object 22"/>
          <p:cNvSpPr/>
          <p:nvPr>
            <p:custDataLst>
              <p:tags r:id="rId11"/>
            </p:custDataLst>
          </p:nvPr>
        </p:nvSpPr>
        <p:spPr>
          <a:xfrm>
            <a:off x="5330190" y="3535045"/>
            <a:ext cx="455930" cy="40132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314126" y="0"/>
                </a:moveTo>
                <a:lnTo>
                  <a:pt x="267706" y="3406"/>
                </a:lnTo>
                <a:lnTo>
                  <a:pt x="223400" y="13300"/>
                </a:lnTo>
                <a:lnTo>
                  <a:pt x="181696" y="29196"/>
                </a:lnTo>
                <a:lnTo>
                  <a:pt x="143079" y="50609"/>
                </a:lnTo>
                <a:lnTo>
                  <a:pt x="108034" y="77051"/>
                </a:lnTo>
                <a:lnTo>
                  <a:pt x="77048" y="108038"/>
                </a:lnTo>
                <a:lnTo>
                  <a:pt x="50606" y="143083"/>
                </a:lnTo>
                <a:lnTo>
                  <a:pt x="29194" y="181701"/>
                </a:lnTo>
                <a:lnTo>
                  <a:pt x="13299" y="223404"/>
                </a:lnTo>
                <a:lnTo>
                  <a:pt x="3405" y="267708"/>
                </a:lnTo>
                <a:lnTo>
                  <a:pt x="0" y="314126"/>
                </a:lnTo>
                <a:lnTo>
                  <a:pt x="3405" y="360547"/>
                </a:lnTo>
                <a:lnTo>
                  <a:pt x="13299" y="404853"/>
                </a:lnTo>
                <a:lnTo>
                  <a:pt x="29194" y="446558"/>
                </a:lnTo>
                <a:lnTo>
                  <a:pt x="50606" y="485177"/>
                </a:lnTo>
                <a:lnTo>
                  <a:pt x="77048" y="520223"/>
                </a:lnTo>
                <a:lnTo>
                  <a:pt x="108034" y="551210"/>
                </a:lnTo>
                <a:lnTo>
                  <a:pt x="143079" y="577653"/>
                </a:lnTo>
                <a:lnTo>
                  <a:pt x="181696" y="599066"/>
                </a:lnTo>
                <a:lnTo>
                  <a:pt x="223400" y="614963"/>
                </a:lnTo>
                <a:lnTo>
                  <a:pt x="267706" y="624857"/>
                </a:lnTo>
                <a:lnTo>
                  <a:pt x="314126" y="628263"/>
                </a:lnTo>
                <a:lnTo>
                  <a:pt x="360544" y="624857"/>
                </a:lnTo>
                <a:lnTo>
                  <a:pt x="404848" y="614963"/>
                </a:lnTo>
                <a:lnTo>
                  <a:pt x="446551" y="599066"/>
                </a:lnTo>
                <a:lnTo>
                  <a:pt x="485169" y="577653"/>
                </a:lnTo>
                <a:lnTo>
                  <a:pt x="520214" y="551210"/>
                </a:lnTo>
                <a:lnTo>
                  <a:pt x="551201" y="520223"/>
                </a:lnTo>
                <a:lnTo>
                  <a:pt x="577643" y="485177"/>
                </a:lnTo>
                <a:lnTo>
                  <a:pt x="599056" y="446558"/>
                </a:lnTo>
                <a:lnTo>
                  <a:pt x="614952" y="404853"/>
                </a:lnTo>
                <a:lnTo>
                  <a:pt x="624847" y="360547"/>
                </a:lnTo>
                <a:lnTo>
                  <a:pt x="628253" y="314126"/>
                </a:lnTo>
                <a:lnTo>
                  <a:pt x="624847" y="267708"/>
                </a:lnTo>
                <a:lnTo>
                  <a:pt x="614952" y="223404"/>
                </a:lnTo>
                <a:lnTo>
                  <a:pt x="599056" y="181701"/>
                </a:lnTo>
                <a:lnTo>
                  <a:pt x="577643" y="143083"/>
                </a:lnTo>
                <a:lnTo>
                  <a:pt x="551201" y="108038"/>
                </a:lnTo>
                <a:lnTo>
                  <a:pt x="520214" y="77051"/>
                </a:lnTo>
                <a:lnTo>
                  <a:pt x="485169" y="50609"/>
                </a:lnTo>
                <a:lnTo>
                  <a:pt x="446551" y="29196"/>
                </a:lnTo>
                <a:lnTo>
                  <a:pt x="404848" y="13300"/>
                </a:lnTo>
                <a:lnTo>
                  <a:pt x="360544" y="3406"/>
                </a:lnTo>
                <a:lnTo>
                  <a:pt x="314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object 23"/>
          <p:cNvSpPr/>
          <p:nvPr>
            <p:custDataLst>
              <p:tags r:id="rId12"/>
            </p:custDataLst>
          </p:nvPr>
        </p:nvSpPr>
        <p:spPr>
          <a:xfrm>
            <a:off x="5330190" y="3535045"/>
            <a:ext cx="455930" cy="40132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314127"/>
                </a:moveTo>
                <a:lnTo>
                  <a:pt x="3405" y="267708"/>
                </a:lnTo>
                <a:lnTo>
                  <a:pt x="13299" y="223403"/>
                </a:lnTo>
                <a:lnTo>
                  <a:pt x="29195" y="181699"/>
                </a:lnTo>
                <a:lnTo>
                  <a:pt x="50607" y="143081"/>
                </a:lnTo>
                <a:lnTo>
                  <a:pt x="77050" y="108036"/>
                </a:lnTo>
                <a:lnTo>
                  <a:pt x="108036" y="77050"/>
                </a:lnTo>
                <a:lnTo>
                  <a:pt x="143081" y="50607"/>
                </a:lnTo>
                <a:lnTo>
                  <a:pt x="181699" y="29195"/>
                </a:lnTo>
                <a:lnTo>
                  <a:pt x="223403" y="13299"/>
                </a:lnTo>
                <a:lnTo>
                  <a:pt x="267708" y="3405"/>
                </a:lnTo>
                <a:lnTo>
                  <a:pt x="314127" y="0"/>
                </a:lnTo>
                <a:lnTo>
                  <a:pt x="360546" y="3405"/>
                </a:lnTo>
                <a:lnTo>
                  <a:pt x="404851" y="13299"/>
                </a:lnTo>
                <a:lnTo>
                  <a:pt x="446555" y="29195"/>
                </a:lnTo>
                <a:lnTo>
                  <a:pt x="485172" y="50607"/>
                </a:lnTo>
                <a:lnTo>
                  <a:pt x="520217" y="77050"/>
                </a:lnTo>
                <a:lnTo>
                  <a:pt x="551204" y="108036"/>
                </a:lnTo>
                <a:lnTo>
                  <a:pt x="577646" y="143081"/>
                </a:lnTo>
                <a:lnTo>
                  <a:pt x="599058" y="181699"/>
                </a:lnTo>
                <a:lnTo>
                  <a:pt x="614954" y="223403"/>
                </a:lnTo>
                <a:lnTo>
                  <a:pt x="624848" y="267708"/>
                </a:lnTo>
                <a:lnTo>
                  <a:pt x="628254" y="314127"/>
                </a:lnTo>
                <a:lnTo>
                  <a:pt x="624848" y="360546"/>
                </a:lnTo>
                <a:lnTo>
                  <a:pt x="614954" y="404851"/>
                </a:lnTo>
                <a:lnTo>
                  <a:pt x="599058" y="446555"/>
                </a:lnTo>
                <a:lnTo>
                  <a:pt x="577646" y="485172"/>
                </a:lnTo>
                <a:lnTo>
                  <a:pt x="551204" y="520217"/>
                </a:lnTo>
                <a:lnTo>
                  <a:pt x="520217" y="551204"/>
                </a:lnTo>
                <a:lnTo>
                  <a:pt x="485172" y="577646"/>
                </a:lnTo>
                <a:lnTo>
                  <a:pt x="446555" y="599058"/>
                </a:lnTo>
                <a:lnTo>
                  <a:pt x="404851" y="614954"/>
                </a:lnTo>
                <a:lnTo>
                  <a:pt x="360546" y="624848"/>
                </a:lnTo>
                <a:lnTo>
                  <a:pt x="314127" y="628254"/>
                </a:lnTo>
                <a:lnTo>
                  <a:pt x="267708" y="624848"/>
                </a:lnTo>
                <a:lnTo>
                  <a:pt x="223403" y="614954"/>
                </a:lnTo>
                <a:lnTo>
                  <a:pt x="181699" y="599058"/>
                </a:lnTo>
                <a:lnTo>
                  <a:pt x="143081" y="577646"/>
                </a:lnTo>
                <a:lnTo>
                  <a:pt x="108036" y="551204"/>
                </a:lnTo>
                <a:lnTo>
                  <a:pt x="77050" y="520217"/>
                </a:lnTo>
                <a:lnTo>
                  <a:pt x="50607" y="485172"/>
                </a:lnTo>
                <a:lnTo>
                  <a:pt x="29195" y="446555"/>
                </a:lnTo>
                <a:lnTo>
                  <a:pt x="13299" y="404851"/>
                </a:lnTo>
                <a:lnTo>
                  <a:pt x="3405" y="360546"/>
                </a:lnTo>
                <a:lnTo>
                  <a:pt x="0" y="314127"/>
                </a:lnTo>
                <a:close/>
              </a:path>
            </a:pathLst>
          </a:custGeom>
          <a:ln w="31412">
            <a:solidFill>
              <a:srgbClr val="364ED4"/>
            </a:solidFill>
          </a:ln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" name="object 24"/>
          <p:cNvPicPr/>
          <p:nvPr>
            <p:custDataLst>
              <p:tags r:id="rId13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5417185" y="3611245"/>
            <a:ext cx="281940" cy="248285"/>
          </a:xfrm>
          <a:prstGeom prst="rect">
            <a:avLst/>
          </a:prstGeom>
        </p:spPr>
      </p:pic>
      <p:sp>
        <p:nvSpPr>
          <p:cNvPr id="51" name="object 43"/>
          <p:cNvSpPr txBox="1"/>
          <p:nvPr>
            <p:custDataLst>
              <p:tags r:id="rId15"/>
            </p:custDataLst>
          </p:nvPr>
        </p:nvSpPr>
        <p:spPr>
          <a:xfrm>
            <a:off x="8761095" y="2422525"/>
            <a:ext cx="2292350" cy="407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>
              <a:lnSpc>
                <a:spcPts val="3045"/>
              </a:lnSpc>
              <a:spcBef>
                <a:spcPts val="135"/>
              </a:spcBef>
              <a:buFont typeface="Arial" panose="020B0604020202020204"/>
              <a:buNone/>
              <a:tabLst>
                <a:tab pos="482600" algn="l"/>
                <a:tab pos="484505" algn="l"/>
              </a:tabLst>
            </a:pPr>
            <a:r>
              <a:rPr lang="zh-CN"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③</a:t>
            </a:r>
            <a:r>
              <a:rPr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客户关注点触发</a:t>
            </a:r>
            <a:r>
              <a:rPr lang="zh-CN"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短</a:t>
            </a:r>
            <a:r>
              <a:rPr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信</a:t>
            </a:r>
            <a:endParaRPr sz="1600" spc="35" dirty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pic>
        <p:nvPicPr>
          <p:cNvPr id="98" name="图片 97" descr="机器人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67175" y="3535045"/>
            <a:ext cx="457200" cy="457200"/>
          </a:xfrm>
          <a:prstGeom prst="rect">
            <a:avLst/>
          </a:prstGeom>
        </p:spPr>
      </p:pic>
      <p:pic>
        <p:nvPicPr>
          <p:cNvPr id="99" name="图片 98" descr="用户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79260" y="3535045"/>
            <a:ext cx="438785" cy="43878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7570470" y="3164205"/>
            <a:ext cx="4499610" cy="3191510"/>
            <a:chOff x="11762" y="5103"/>
            <a:chExt cx="7086" cy="5026"/>
          </a:xfrm>
        </p:grpSpPr>
        <p:pic>
          <p:nvPicPr>
            <p:cNvPr id="26" name="object 26"/>
            <p:cNvPicPr/>
            <p:nvPr>
              <p:custDataLst>
                <p:tags r:id="rId22"/>
              </p:custDataLst>
            </p:nvPr>
          </p:nvPicPr>
          <p:blipFill>
            <a:blip r:embed="rId23" cstate="print"/>
            <a:stretch>
              <a:fillRect/>
            </a:stretch>
          </p:blipFill>
          <p:spPr>
            <a:xfrm>
              <a:off x="12353" y="5103"/>
              <a:ext cx="5223" cy="173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>
              <p:custDataLst>
                <p:tags r:id="rId24"/>
              </p:custDataLst>
            </p:nvPr>
          </p:nvSpPr>
          <p:spPr bwMode="auto">
            <a:xfrm>
              <a:off x="12677" y="5388"/>
              <a:ext cx="4577" cy="1166"/>
            </a:xfrm>
            <a:custGeom>
              <a:avLst/>
              <a:gdLst/>
              <a:ahLst/>
              <a:cxnLst/>
              <a:rect l="l" t="t" r="r" b="b"/>
              <a:pathLst>
                <a:path w="4007484" h="1158875">
                  <a:moveTo>
                    <a:pt x="3955062" y="0"/>
                  </a:moveTo>
                  <a:lnTo>
                    <a:pt x="220516" y="0"/>
                  </a:lnTo>
                  <a:lnTo>
                    <a:pt x="200160" y="4113"/>
                  </a:lnTo>
                  <a:lnTo>
                    <a:pt x="183554" y="15330"/>
                  </a:lnTo>
                  <a:lnTo>
                    <a:pt x="172367" y="31968"/>
                  </a:lnTo>
                  <a:lnTo>
                    <a:pt x="168267" y="52343"/>
                  </a:lnTo>
                  <a:lnTo>
                    <a:pt x="168267" y="268295"/>
                  </a:lnTo>
                  <a:lnTo>
                    <a:pt x="0" y="372711"/>
                  </a:lnTo>
                  <a:lnTo>
                    <a:pt x="168267" y="477388"/>
                  </a:lnTo>
                  <a:lnTo>
                    <a:pt x="168267" y="1106008"/>
                  </a:lnTo>
                  <a:lnTo>
                    <a:pt x="172367" y="1126377"/>
                  </a:lnTo>
                  <a:lnTo>
                    <a:pt x="183554" y="1143012"/>
                  </a:lnTo>
                  <a:lnTo>
                    <a:pt x="200160" y="1154228"/>
                  </a:lnTo>
                  <a:lnTo>
                    <a:pt x="220516" y="1158341"/>
                  </a:lnTo>
                  <a:lnTo>
                    <a:pt x="3955062" y="1158341"/>
                  </a:lnTo>
                  <a:lnTo>
                    <a:pt x="3975435" y="1154228"/>
                  </a:lnTo>
                  <a:lnTo>
                    <a:pt x="3992077" y="1143012"/>
                  </a:lnTo>
                  <a:lnTo>
                    <a:pt x="4003300" y="1126377"/>
                  </a:lnTo>
                  <a:lnTo>
                    <a:pt x="4007417" y="1106008"/>
                  </a:lnTo>
                  <a:lnTo>
                    <a:pt x="4007417" y="52343"/>
                  </a:lnTo>
                  <a:lnTo>
                    <a:pt x="4003300" y="31968"/>
                  </a:lnTo>
                  <a:lnTo>
                    <a:pt x="3992077" y="15330"/>
                  </a:lnTo>
                  <a:lnTo>
                    <a:pt x="3975435" y="4113"/>
                  </a:lnTo>
                  <a:lnTo>
                    <a:pt x="3955062" y="0"/>
                  </a:lnTo>
                  <a:close/>
                </a:path>
              </a:pathLst>
            </a:custGeom>
            <a:solidFill>
              <a:srgbClr val="2941B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9pPr>
            </a:lstStyle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b="1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28" name="object 28"/>
            <p:cNvPicPr/>
            <p:nvPr>
              <p:custDataLst>
                <p:tags r:id="rId25"/>
              </p:custDataLst>
            </p:nvPr>
          </p:nvPicPr>
          <p:blipFill>
            <a:blip r:embed="rId26" cstate="print"/>
            <a:stretch>
              <a:fillRect/>
            </a:stretch>
          </p:blipFill>
          <p:spPr>
            <a:xfrm>
              <a:off x="14101" y="6445"/>
              <a:ext cx="4176" cy="136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>
              <p:custDataLst>
                <p:tags r:id="rId27"/>
              </p:custDataLst>
            </p:nvPr>
          </p:nvSpPr>
          <p:spPr>
            <a:xfrm>
              <a:off x="14426" y="6731"/>
              <a:ext cx="3527" cy="790"/>
            </a:xfrm>
            <a:custGeom>
              <a:avLst/>
              <a:gdLst/>
              <a:ahLst/>
              <a:cxnLst/>
              <a:rect l="l" t="t" r="r" b="b"/>
              <a:pathLst>
                <a:path w="3088640" h="785495">
                  <a:moveTo>
                    <a:pt x="2894257" y="0"/>
                  </a:moveTo>
                  <a:lnTo>
                    <a:pt x="52354" y="0"/>
                  </a:lnTo>
                  <a:lnTo>
                    <a:pt x="31982" y="4114"/>
                  </a:lnTo>
                  <a:lnTo>
                    <a:pt x="15339" y="15335"/>
                  </a:lnTo>
                  <a:lnTo>
                    <a:pt x="4116" y="31977"/>
                  </a:lnTo>
                  <a:lnTo>
                    <a:pt x="0" y="52354"/>
                  </a:lnTo>
                  <a:lnTo>
                    <a:pt x="0" y="732961"/>
                  </a:lnTo>
                  <a:lnTo>
                    <a:pt x="4116" y="753334"/>
                  </a:lnTo>
                  <a:lnTo>
                    <a:pt x="15339" y="769976"/>
                  </a:lnTo>
                  <a:lnTo>
                    <a:pt x="31982" y="781200"/>
                  </a:lnTo>
                  <a:lnTo>
                    <a:pt x="52354" y="785316"/>
                  </a:lnTo>
                  <a:lnTo>
                    <a:pt x="2894257" y="785316"/>
                  </a:lnTo>
                  <a:lnTo>
                    <a:pt x="2914629" y="781200"/>
                  </a:lnTo>
                  <a:lnTo>
                    <a:pt x="2931272" y="769976"/>
                  </a:lnTo>
                  <a:lnTo>
                    <a:pt x="2942495" y="753334"/>
                  </a:lnTo>
                  <a:lnTo>
                    <a:pt x="2946611" y="732961"/>
                  </a:lnTo>
                  <a:lnTo>
                    <a:pt x="2946611" y="505220"/>
                  </a:lnTo>
                  <a:lnTo>
                    <a:pt x="3088597" y="400511"/>
                  </a:lnTo>
                  <a:lnTo>
                    <a:pt x="2946611" y="295802"/>
                  </a:lnTo>
                  <a:lnTo>
                    <a:pt x="2946611" y="52354"/>
                  </a:lnTo>
                  <a:lnTo>
                    <a:pt x="2942495" y="31977"/>
                  </a:lnTo>
                  <a:lnTo>
                    <a:pt x="2931272" y="15335"/>
                  </a:lnTo>
                  <a:lnTo>
                    <a:pt x="2914629" y="4114"/>
                  </a:lnTo>
                  <a:lnTo>
                    <a:pt x="2894257" y="0"/>
                  </a:lnTo>
                  <a:close/>
                </a:path>
              </a:pathLst>
            </a:custGeom>
            <a:solidFill>
              <a:srgbClr val="C3D0FF"/>
            </a:solidFill>
          </p:spPr>
          <p:txBody>
            <a:bodyPr wrap="square" lIns="0" tIns="0" rIns="0" bIns="0" rtlCol="0">
              <a:noAutofit/>
            </a:bodyPr>
            <a:p>
              <a:pPr lvl="0" algn="l">
                <a:buClrTx/>
                <a:buSzTx/>
                <a:buFontTx/>
              </a:pPr>
              <a:endParaRPr sz="1000">
                <a:solidFill>
                  <a:srgbClr val="023EB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33" name="object 33"/>
            <p:cNvPicPr/>
            <p:nvPr>
              <p:custDataLst>
                <p:tags r:id="rId28"/>
              </p:custDataLst>
            </p:nvPr>
          </p:nvPicPr>
          <p:blipFill>
            <a:blip r:embed="rId29" cstate="print"/>
            <a:stretch>
              <a:fillRect/>
            </a:stretch>
          </p:blipFill>
          <p:spPr>
            <a:xfrm>
              <a:off x="12353" y="7413"/>
              <a:ext cx="5217" cy="17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>
              <p:custDataLst>
                <p:tags r:id="rId30"/>
              </p:custDataLst>
            </p:nvPr>
          </p:nvSpPr>
          <p:spPr bwMode="auto">
            <a:xfrm>
              <a:off x="12677" y="7699"/>
              <a:ext cx="4571" cy="1166"/>
            </a:xfrm>
            <a:custGeom>
              <a:avLst/>
              <a:gdLst/>
              <a:ahLst/>
              <a:cxnLst/>
              <a:rect l="l" t="t" r="r" b="b"/>
              <a:pathLst>
                <a:path w="4002405" h="1158875">
                  <a:moveTo>
                    <a:pt x="3949722" y="0"/>
                  </a:moveTo>
                  <a:lnTo>
                    <a:pt x="220412" y="0"/>
                  </a:lnTo>
                  <a:lnTo>
                    <a:pt x="200056" y="4113"/>
                  </a:lnTo>
                  <a:lnTo>
                    <a:pt x="183449" y="15330"/>
                  </a:lnTo>
                  <a:lnTo>
                    <a:pt x="172262" y="31968"/>
                  </a:lnTo>
                  <a:lnTo>
                    <a:pt x="168162" y="52343"/>
                  </a:lnTo>
                  <a:lnTo>
                    <a:pt x="168162" y="268295"/>
                  </a:lnTo>
                  <a:lnTo>
                    <a:pt x="0" y="372711"/>
                  </a:lnTo>
                  <a:lnTo>
                    <a:pt x="168162" y="477388"/>
                  </a:lnTo>
                  <a:lnTo>
                    <a:pt x="168162" y="1106008"/>
                  </a:lnTo>
                  <a:lnTo>
                    <a:pt x="172262" y="1126377"/>
                  </a:lnTo>
                  <a:lnTo>
                    <a:pt x="183449" y="1143012"/>
                  </a:lnTo>
                  <a:lnTo>
                    <a:pt x="200056" y="1154228"/>
                  </a:lnTo>
                  <a:lnTo>
                    <a:pt x="220412" y="1158341"/>
                  </a:lnTo>
                  <a:lnTo>
                    <a:pt x="3949722" y="1158341"/>
                  </a:lnTo>
                  <a:lnTo>
                    <a:pt x="3970111" y="1154228"/>
                  </a:lnTo>
                  <a:lnTo>
                    <a:pt x="3986789" y="1143012"/>
                  </a:lnTo>
                  <a:lnTo>
                    <a:pt x="3998049" y="1126377"/>
                  </a:lnTo>
                  <a:lnTo>
                    <a:pt x="4002181" y="1106008"/>
                  </a:lnTo>
                  <a:lnTo>
                    <a:pt x="4002181" y="52343"/>
                  </a:lnTo>
                  <a:lnTo>
                    <a:pt x="3998049" y="31968"/>
                  </a:lnTo>
                  <a:lnTo>
                    <a:pt x="3986789" y="15330"/>
                  </a:lnTo>
                  <a:lnTo>
                    <a:pt x="3970111" y="4113"/>
                  </a:lnTo>
                  <a:lnTo>
                    <a:pt x="3949722" y="0"/>
                  </a:lnTo>
                  <a:close/>
                </a:path>
              </a:pathLst>
            </a:custGeom>
            <a:solidFill>
              <a:srgbClr val="2941B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9pPr>
            </a:lstStyle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b="1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5" name="object 39"/>
            <p:cNvSpPr/>
            <p:nvPr>
              <p:custDataLst>
                <p:tags r:id="rId31"/>
              </p:custDataLst>
            </p:nvPr>
          </p:nvSpPr>
          <p:spPr>
            <a:xfrm>
              <a:off x="12120" y="7742"/>
              <a:ext cx="6497" cy="2082"/>
            </a:xfrm>
            <a:custGeom>
              <a:avLst/>
              <a:gdLst/>
              <a:ahLst/>
              <a:cxnLst/>
              <a:rect l="l" t="t" r="r" b="b"/>
              <a:pathLst>
                <a:path w="6204584" h="2069465">
                  <a:moveTo>
                    <a:pt x="31412" y="1113086"/>
                  </a:moveTo>
                  <a:lnTo>
                    <a:pt x="0" y="1113086"/>
                  </a:lnTo>
                  <a:lnTo>
                    <a:pt x="0" y="2069046"/>
                  </a:lnTo>
                  <a:lnTo>
                    <a:pt x="6172586" y="2069046"/>
                  </a:lnTo>
                  <a:lnTo>
                    <a:pt x="6172586" y="2053340"/>
                  </a:lnTo>
                  <a:lnTo>
                    <a:pt x="31412" y="2053340"/>
                  </a:lnTo>
                  <a:lnTo>
                    <a:pt x="15706" y="2037634"/>
                  </a:lnTo>
                  <a:lnTo>
                    <a:pt x="31412" y="2037634"/>
                  </a:lnTo>
                  <a:lnTo>
                    <a:pt x="31412" y="1113086"/>
                  </a:lnTo>
                  <a:close/>
                </a:path>
                <a:path w="6204584" h="2069465">
                  <a:moveTo>
                    <a:pt x="31412" y="2037634"/>
                  </a:moveTo>
                  <a:lnTo>
                    <a:pt x="15706" y="2037634"/>
                  </a:lnTo>
                  <a:lnTo>
                    <a:pt x="31412" y="2053340"/>
                  </a:lnTo>
                  <a:lnTo>
                    <a:pt x="31412" y="2037634"/>
                  </a:lnTo>
                  <a:close/>
                </a:path>
                <a:path w="6204584" h="2069465">
                  <a:moveTo>
                    <a:pt x="6141174" y="2037634"/>
                  </a:moveTo>
                  <a:lnTo>
                    <a:pt x="31412" y="2037634"/>
                  </a:lnTo>
                  <a:lnTo>
                    <a:pt x="31412" y="2053340"/>
                  </a:lnTo>
                  <a:lnTo>
                    <a:pt x="6141174" y="2053340"/>
                  </a:lnTo>
                  <a:lnTo>
                    <a:pt x="6141174" y="2037634"/>
                  </a:lnTo>
                  <a:close/>
                </a:path>
                <a:path w="6204584" h="2069465">
                  <a:moveTo>
                    <a:pt x="6172586" y="78531"/>
                  </a:moveTo>
                  <a:lnTo>
                    <a:pt x="6141174" y="78531"/>
                  </a:lnTo>
                  <a:lnTo>
                    <a:pt x="6141174" y="2053340"/>
                  </a:lnTo>
                  <a:lnTo>
                    <a:pt x="6156880" y="2037634"/>
                  </a:lnTo>
                  <a:lnTo>
                    <a:pt x="6172586" y="2037634"/>
                  </a:lnTo>
                  <a:lnTo>
                    <a:pt x="6172586" y="78531"/>
                  </a:lnTo>
                  <a:close/>
                </a:path>
                <a:path w="6204584" h="2069465">
                  <a:moveTo>
                    <a:pt x="6172586" y="2037634"/>
                  </a:moveTo>
                  <a:lnTo>
                    <a:pt x="6156880" y="2037634"/>
                  </a:lnTo>
                  <a:lnTo>
                    <a:pt x="6141174" y="2053340"/>
                  </a:lnTo>
                  <a:lnTo>
                    <a:pt x="6172586" y="2053340"/>
                  </a:lnTo>
                  <a:lnTo>
                    <a:pt x="6172586" y="2037634"/>
                  </a:lnTo>
                  <a:close/>
                </a:path>
                <a:path w="6204584" h="2069465">
                  <a:moveTo>
                    <a:pt x="6156880" y="0"/>
                  </a:moveTo>
                  <a:lnTo>
                    <a:pt x="6109761" y="94237"/>
                  </a:lnTo>
                  <a:lnTo>
                    <a:pt x="6141174" y="94237"/>
                  </a:lnTo>
                  <a:lnTo>
                    <a:pt x="6141174" y="78531"/>
                  </a:lnTo>
                  <a:lnTo>
                    <a:pt x="6196146" y="78531"/>
                  </a:lnTo>
                  <a:lnTo>
                    <a:pt x="6156880" y="0"/>
                  </a:lnTo>
                  <a:close/>
                </a:path>
                <a:path w="6204584" h="2069465">
                  <a:moveTo>
                    <a:pt x="6196146" y="78531"/>
                  </a:moveTo>
                  <a:lnTo>
                    <a:pt x="6172586" y="78531"/>
                  </a:lnTo>
                  <a:lnTo>
                    <a:pt x="6172586" y="94237"/>
                  </a:lnTo>
                  <a:lnTo>
                    <a:pt x="6203999" y="94237"/>
                  </a:lnTo>
                  <a:lnTo>
                    <a:pt x="6196146" y="78531"/>
                  </a:lnTo>
                  <a:close/>
                </a:path>
              </a:pathLst>
            </a:custGeom>
            <a:solidFill>
              <a:srgbClr val="364ED4"/>
            </a:solidFill>
          </p:spPr>
          <p:txBody>
            <a:bodyPr wrap="square" lIns="0" tIns="0" rIns="0" bIns="0" rtlCol="0"/>
            <a:p>
              <a:endParaRPr sz="1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object 40"/>
            <p:cNvSpPr/>
            <p:nvPr>
              <p:custDataLst>
                <p:tags r:id="rId32"/>
              </p:custDataLst>
            </p:nvPr>
          </p:nvSpPr>
          <p:spPr>
            <a:xfrm>
              <a:off x="14990" y="9497"/>
              <a:ext cx="718" cy="632"/>
            </a:xfrm>
            <a:custGeom>
              <a:avLst/>
              <a:gdLst/>
              <a:ahLst/>
              <a:cxnLst/>
              <a:rect l="l" t="t" r="r" b="b"/>
              <a:pathLst>
                <a:path w="628650" h="628650">
                  <a:moveTo>
                    <a:pt x="314126" y="0"/>
                  </a:moveTo>
                  <a:lnTo>
                    <a:pt x="267703" y="3406"/>
                  </a:lnTo>
                  <a:lnTo>
                    <a:pt x="223397" y="13300"/>
                  </a:lnTo>
                  <a:lnTo>
                    <a:pt x="181692" y="29196"/>
                  </a:lnTo>
                  <a:lnTo>
                    <a:pt x="143074" y="50609"/>
                  </a:lnTo>
                  <a:lnTo>
                    <a:pt x="108030" y="77051"/>
                  </a:lnTo>
                  <a:lnTo>
                    <a:pt x="77044" y="108038"/>
                  </a:lnTo>
                  <a:lnTo>
                    <a:pt x="50603" y="143083"/>
                  </a:lnTo>
                  <a:lnTo>
                    <a:pt x="29193" y="181701"/>
                  </a:lnTo>
                  <a:lnTo>
                    <a:pt x="13298" y="223404"/>
                  </a:lnTo>
                  <a:lnTo>
                    <a:pt x="3405" y="267708"/>
                  </a:lnTo>
                  <a:lnTo>
                    <a:pt x="0" y="314126"/>
                  </a:lnTo>
                  <a:lnTo>
                    <a:pt x="3405" y="360547"/>
                  </a:lnTo>
                  <a:lnTo>
                    <a:pt x="13298" y="404853"/>
                  </a:lnTo>
                  <a:lnTo>
                    <a:pt x="29193" y="446558"/>
                  </a:lnTo>
                  <a:lnTo>
                    <a:pt x="50603" y="485177"/>
                  </a:lnTo>
                  <a:lnTo>
                    <a:pt x="77044" y="520223"/>
                  </a:lnTo>
                  <a:lnTo>
                    <a:pt x="108030" y="551210"/>
                  </a:lnTo>
                  <a:lnTo>
                    <a:pt x="143074" y="577653"/>
                  </a:lnTo>
                  <a:lnTo>
                    <a:pt x="181692" y="599066"/>
                  </a:lnTo>
                  <a:lnTo>
                    <a:pt x="223397" y="614963"/>
                  </a:lnTo>
                  <a:lnTo>
                    <a:pt x="267703" y="624857"/>
                  </a:lnTo>
                  <a:lnTo>
                    <a:pt x="314126" y="628263"/>
                  </a:lnTo>
                  <a:lnTo>
                    <a:pt x="360549" y="624857"/>
                  </a:lnTo>
                  <a:lnTo>
                    <a:pt x="404856" y="614963"/>
                  </a:lnTo>
                  <a:lnTo>
                    <a:pt x="446560" y="599066"/>
                  </a:lnTo>
                  <a:lnTo>
                    <a:pt x="485178" y="577653"/>
                  </a:lnTo>
                  <a:lnTo>
                    <a:pt x="520222" y="551210"/>
                  </a:lnTo>
                  <a:lnTo>
                    <a:pt x="551208" y="520223"/>
                  </a:lnTo>
                  <a:lnTo>
                    <a:pt x="577649" y="485177"/>
                  </a:lnTo>
                  <a:lnTo>
                    <a:pt x="599059" y="446558"/>
                  </a:lnTo>
                  <a:lnTo>
                    <a:pt x="614954" y="404853"/>
                  </a:lnTo>
                  <a:lnTo>
                    <a:pt x="624847" y="360547"/>
                  </a:lnTo>
                  <a:lnTo>
                    <a:pt x="628253" y="314126"/>
                  </a:lnTo>
                  <a:lnTo>
                    <a:pt x="624847" y="267708"/>
                  </a:lnTo>
                  <a:lnTo>
                    <a:pt x="614954" y="223404"/>
                  </a:lnTo>
                  <a:lnTo>
                    <a:pt x="599059" y="181701"/>
                  </a:lnTo>
                  <a:lnTo>
                    <a:pt x="577649" y="143083"/>
                  </a:lnTo>
                  <a:lnTo>
                    <a:pt x="551208" y="108038"/>
                  </a:lnTo>
                  <a:lnTo>
                    <a:pt x="520222" y="77051"/>
                  </a:lnTo>
                  <a:lnTo>
                    <a:pt x="485178" y="50609"/>
                  </a:lnTo>
                  <a:lnTo>
                    <a:pt x="446560" y="29196"/>
                  </a:lnTo>
                  <a:lnTo>
                    <a:pt x="404856" y="13300"/>
                  </a:lnTo>
                  <a:lnTo>
                    <a:pt x="360549" y="3406"/>
                  </a:lnTo>
                  <a:lnTo>
                    <a:pt x="3141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>
              <a:endParaRPr sz="1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object 41"/>
            <p:cNvSpPr/>
            <p:nvPr>
              <p:custDataLst>
                <p:tags r:id="rId33"/>
              </p:custDataLst>
            </p:nvPr>
          </p:nvSpPr>
          <p:spPr>
            <a:xfrm>
              <a:off x="14990" y="9497"/>
              <a:ext cx="718" cy="632"/>
            </a:xfrm>
            <a:custGeom>
              <a:avLst/>
              <a:gdLst/>
              <a:ahLst/>
              <a:cxnLst/>
              <a:rect l="l" t="t" r="r" b="b"/>
              <a:pathLst>
                <a:path w="628650" h="628650">
                  <a:moveTo>
                    <a:pt x="0" y="314127"/>
                  </a:moveTo>
                  <a:lnTo>
                    <a:pt x="3405" y="267708"/>
                  </a:lnTo>
                  <a:lnTo>
                    <a:pt x="13299" y="223403"/>
                  </a:lnTo>
                  <a:lnTo>
                    <a:pt x="29195" y="181699"/>
                  </a:lnTo>
                  <a:lnTo>
                    <a:pt x="50607" y="143081"/>
                  </a:lnTo>
                  <a:lnTo>
                    <a:pt x="77050" y="108036"/>
                  </a:lnTo>
                  <a:lnTo>
                    <a:pt x="108036" y="77050"/>
                  </a:lnTo>
                  <a:lnTo>
                    <a:pt x="143081" y="50607"/>
                  </a:lnTo>
                  <a:lnTo>
                    <a:pt x="181699" y="29195"/>
                  </a:lnTo>
                  <a:lnTo>
                    <a:pt x="223403" y="13299"/>
                  </a:lnTo>
                  <a:lnTo>
                    <a:pt x="267708" y="3405"/>
                  </a:lnTo>
                  <a:lnTo>
                    <a:pt x="314127" y="0"/>
                  </a:lnTo>
                  <a:lnTo>
                    <a:pt x="360546" y="3405"/>
                  </a:lnTo>
                  <a:lnTo>
                    <a:pt x="404851" y="13299"/>
                  </a:lnTo>
                  <a:lnTo>
                    <a:pt x="446555" y="29195"/>
                  </a:lnTo>
                  <a:lnTo>
                    <a:pt x="485172" y="50607"/>
                  </a:lnTo>
                  <a:lnTo>
                    <a:pt x="520217" y="77050"/>
                  </a:lnTo>
                  <a:lnTo>
                    <a:pt x="551204" y="108036"/>
                  </a:lnTo>
                  <a:lnTo>
                    <a:pt x="577646" y="143081"/>
                  </a:lnTo>
                  <a:lnTo>
                    <a:pt x="599058" y="181699"/>
                  </a:lnTo>
                  <a:lnTo>
                    <a:pt x="614954" y="223403"/>
                  </a:lnTo>
                  <a:lnTo>
                    <a:pt x="624848" y="267708"/>
                  </a:lnTo>
                  <a:lnTo>
                    <a:pt x="628254" y="314127"/>
                  </a:lnTo>
                  <a:lnTo>
                    <a:pt x="624848" y="360546"/>
                  </a:lnTo>
                  <a:lnTo>
                    <a:pt x="614954" y="404851"/>
                  </a:lnTo>
                  <a:lnTo>
                    <a:pt x="599058" y="446555"/>
                  </a:lnTo>
                  <a:lnTo>
                    <a:pt x="577646" y="485172"/>
                  </a:lnTo>
                  <a:lnTo>
                    <a:pt x="551204" y="520217"/>
                  </a:lnTo>
                  <a:lnTo>
                    <a:pt x="520217" y="551204"/>
                  </a:lnTo>
                  <a:lnTo>
                    <a:pt x="485172" y="577646"/>
                  </a:lnTo>
                  <a:lnTo>
                    <a:pt x="446555" y="599058"/>
                  </a:lnTo>
                  <a:lnTo>
                    <a:pt x="404851" y="614954"/>
                  </a:lnTo>
                  <a:lnTo>
                    <a:pt x="360546" y="624848"/>
                  </a:lnTo>
                  <a:lnTo>
                    <a:pt x="314127" y="628254"/>
                  </a:lnTo>
                  <a:lnTo>
                    <a:pt x="267708" y="624848"/>
                  </a:lnTo>
                  <a:lnTo>
                    <a:pt x="223403" y="614954"/>
                  </a:lnTo>
                  <a:lnTo>
                    <a:pt x="181699" y="599058"/>
                  </a:lnTo>
                  <a:lnTo>
                    <a:pt x="143081" y="577646"/>
                  </a:lnTo>
                  <a:lnTo>
                    <a:pt x="108036" y="551204"/>
                  </a:lnTo>
                  <a:lnTo>
                    <a:pt x="77050" y="520217"/>
                  </a:lnTo>
                  <a:lnTo>
                    <a:pt x="50607" y="485172"/>
                  </a:lnTo>
                  <a:lnTo>
                    <a:pt x="29195" y="446555"/>
                  </a:lnTo>
                  <a:lnTo>
                    <a:pt x="13299" y="404851"/>
                  </a:lnTo>
                  <a:lnTo>
                    <a:pt x="3405" y="360546"/>
                  </a:lnTo>
                  <a:lnTo>
                    <a:pt x="0" y="314127"/>
                  </a:lnTo>
                  <a:close/>
                </a:path>
              </a:pathLst>
            </a:custGeom>
            <a:ln w="31412">
              <a:solidFill>
                <a:srgbClr val="364ED4"/>
              </a:solidFill>
            </a:ln>
          </p:spPr>
          <p:txBody>
            <a:bodyPr wrap="square" lIns="0" tIns="0" rIns="0" bIns="0" rtlCol="0"/>
            <a:p>
              <a:endParaRPr sz="1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48" name="object 42"/>
            <p:cNvPicPr/>
            <p:nvPr>
              <p:custDataLst>
                <p:tags r:id="rId34"/>
              </p:custDataLst>
            </p:nvPr>
          </p:nvPicPr>
          <p:blipFill>
            <a:blip r:embed="rId10" cstate="print"/>
            <a:stretch>
              <a:fillRect/>
            </a:stretch>
          </p:blipFill>
          <p:spPr>
            <a:xfrm>
              <a:off x="15127" y="9678"/>
              <a:ext cx="444" cy="269"/>
            </a:xfrm>
            <a:prstGeom prst="rect">
              <a:avLst/>
            </a:prstGeom>
          </p:spPr>
        </p:pic>
        <p:pic>
          <p:nvPicPr>
            <p:cNvPr id="54" name="图片 53" descr="机器人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 bwMode="auto">
            <a:xfrm>
              <a:off x="11762" y="5511"/>
              <a:ext cx="720" cy="720"/>
            </a:xfrm>
            <a:prstGeom prst="rect">
              <a:avLst/>
            </a:prstGeom>
            <a:gradFill flip="none" rotWithShape="1">
              <a:gsLst>
                <a:gs pos="55000">
                  <a:srgbClr val="023EB6"/>
                </a:gs>
                <a:gs pos="0">
                  <a:srgbClr val="2835B6"/>
                </a:gs>
                <a:gs pos="99000">
                  <a:srgbClr val="7490FE"/>
                </a:gs>
              </a:gsLst>
              <a:lin ang="5400000" scaled="0"/>
            </a:gradFill>
            <a:effectLst/>
          </p:spPr>
        </p:pic>
        <p:pic>
          <p:nvPicPr>
            <p:cNvPr id="55" name="图片 54" descr="机器人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762" y="7807"/>
              <a:ext cx="720" cy="720"/>
            </a:xfrm>
            <a:prstGeom prst="rect">
              <a:avLst/>
            </a:prstGeom>
          </p:spPr>
        </p:pic>
        <p:pic>
          <p:nvPicPr>
            <p:cNvPr id="56" name="图片 55" descr="用户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8157" y="6830"/>
              <a:ext cx="691" cy="691"/>
            </a:xfrm>
            <a:prstGeom prst="rect">
              <a:avLst/>
            </a:prstGeom>
          </p:spPr>
        </p:pic>
        <p:sp>
          <p:nvSpPr>
            <p:cNvPr id="57" name="文本框 56"/>
            <p:cNvSpPr txBox="1"/>
            <p:nvPr/>
          </p:nvSpPr>
          <p:spPr>
            <a:xfrm>
              <a:off x="13007" y="5604"/>
              <a:ext cx="414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你是否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有时间了解我们的新推出的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xxx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产品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705" y="6909"/>
              <a:ext cx="286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solidFill>
                    <a:srgbClr val="1E386B"/>
                  </a:solidFill>
                  <a:latin typeface="微软雅黑" panose="020B0503020204020204" charset="-122"/>
                  <a:ea typeface="微软雅黑" panose="020B0503020204020204" charset="-122"/>
                </a:rPr>
                <a:t>哪一款，有详细介绍吗</a:t>
              </a:r>
              <a:endParaRPr lang="zh-CN" altLang="en-US" sz="1200">
                <a:solidFill>
                  <a:srgbClr val="1E386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007" y="7937"/>
              <a:ext cx="436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是我们新推出的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xxx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产品，稍后我再发条短信到您手机上，方便你查看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详情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矩形 22"/>
          <p:cNvSpPr/>
          <p:nvPr>
            <p:custDataLst>
              <p:tags r:id="rId38"/>
            </p:custDataLst>
          </p:nvPr>
        </p:nvSpPr>
        <p:spPr>
          <a:xfrm>
            <a:off x="391160" y="217488"/>
            <a:ext cx="216281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短信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渠道联动</a:t>
            </a:r>
            <a:endParaRPr lang="zh-CN" altLang="en-US" sz="2600" b="1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39"/>
            </p:custDataLst>
          </p:nvPr>
        </p:nvSpPr>
        <p:spPr>
          <a:xfrm>
            <a:off x="869950" y="2380615"/>
            <a:ext cx="2204085" cy="585470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>
            <p:custDataLst>
              <p:tags r:id="rId40"/>
            </p:custDataLst>
          </p:nvPr>
        </p:nvSpPr>
        <p:spPr>
          <a:xfrm>
            <a:off x="852170" y="2433955"/>
            <a:ext cx="2136775" cy="5410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D7D31"/>
                </a:solidFill>
              </a14:hiddenFill>
            </a:ext>
          </a:extLst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9" name="object 12"/>
          <p:cNvSpPr txBox="1"/>
          <p:nvPr>
            <p:custDataLst>
              <p:tags r:id="rId41"/>
            </p:custDataLst>
          </p:nvPr>
        </p:nvSpPr>
        <p:spPr>
          <a:xfrm>
            <a:off x="926465" y="2444115"/>
            <a:ext cx="2096770" cy="407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>
              <a:lnSpc>
                <a:spcPts val="3045"/>
              </a:lnSpc>
              <a:spcBef>
                <a:spcPts val="135"/>
              </a:spcBef>
              <a:buFont typeface="Arial" panose="020B0604020202020204"/>
              <a:buNone/>
              <a:tabLst>
                <a:tab pos="482600" algn="l"/>
                <a:tab pos="484505" algn="l"/>
              </a:tabLst>
            </a:pPr>
            <a:r>
              <a:rPr lang="zh-CN"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①电话未接通发送</a:t>
            </a:r>
            <a:r>
              <a:rPr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短信</a:t>
            </a:r>
            <a:endParaRPr sz="1600" spc="35" dirty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60" name="object 20"/>
          <p:cNvSpPr/>
          <p:nvPr>
            <p:custDataLst>
              <p:tags r:id="rId42"/>
            </p:custDataLst>
          </p:nvPr>
        </p:nvSpPr>
        <p:spPr>
          <a:xfrm>
            <a:off x="1624965" y="4558030"/>
            <a:ext cx="455930" cy="40132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314127"/>
                </a:moveTo>
                <a:lnTo>
                  <a:pt x="3405" y="267708"/>
                </a:lnTo>
                <a:lnTo>
                  <a:pt x="13299" y="223403"/>
                </a:lnTo>
                <a:lnTo>
                  <a:pt x="29195" y="181699"/>
                </a:lnTo>
                <a:lnTo>
                  <a:pt x="50607" y="143081"/>
                </a:lnTo>
                <a:lnTo>
                  <a:pt x="77050" y="108036"/>
                </a:lnTo>
                <a:lnTo>
                  <a:pt x="108036" y="77050"/>
                </a:lnTo>
                <a:lnTo>
                  <a:pt x="143081" y="50607"/>
                </a:lnTo>
                <a:lnTo>
                  <a:pt x="181699" y="29195"/>
                </a:lnTo>
                <a:lnTo>
                  <a:pt x="223403" y="13299"/>
                </a:lnTo>
                <a:lnTo>
                  <a:pt x="267708" y="3405"/>
                </a:lnTo>
                <a:lnTo>
                  <a:pt x="314127" y="0"/>
                </a:lnTo>
                <a:lnTo>
                  <a:pt x="360546" y="3405"/>
                </a:lnTo>
                <a:lnTo>
                  <a:pt x="404851" y="13299"/>
                </a:lnTo>
                <a:lnTo>
                  <a:pt x="446555" y="29195"/>
                </a:lnTo>
                <a:lnTo>
                  <a:pt x="485172" y="50607"/>
                </a:lnTo>
                <a:lnTo>
                  <a:pt x="520217" y="77050"/>
                </a:lnTo>
                <a:lnTo>
                  <a:pt x="551204" y="108036"/>
                </a:lnTo>
                <a:lnTo>
                  <a:pt x="577646" y="143081"/>
                </a:lnTo>
                <a:lnTo>
                  <a:pt x="599058" y="181699"/>
                </a:lnTo>
                <a:lnTo>
                  <a:pt x="614954" y="223403"/>
                </a:lnTo>
                <a:lnTo>
                  <a:pt x="624848" y="267708"/>
                </a:lnTo>
                <a:lnTo>
                  <a:pt x="628254" y="314127"/>
                </a:lnTo>
                <a:lnTo>
                  <a:pt x="624848" y="360546"/>
                </a:lnTo>
                <a:lnTo>
                  <a:pt x="614954" y="404851"/>
                </a:lnTo>
                <a:lnTo>
                  <a:pt x="599058" y="446555"/>
                </a:lnTo>
                <a:lnTo>
                  <a:pt x="577646" y="485172"/>
                </a:lnTo>
                <a:lnTo>
                  <a:pt x="551204" y="520217"/>
                </a:lnTo>
                <a:lnTo>
                  <a:pt x="520217" y="551204"/>
                </a:lnTo>
                <a:lnTo>
                  <a:pt x="485172" y="577646"/>
                </a:lnTo>
                <a:lnTo>
                  <a:pt x="446555" y="599058"/>
                </a:lnTo>
                <a:lnTo>
                  <a:pt x="404851" y="614954"/>
                </a:lnTo>
                <a:lnTo>
                  <a:pt x="360546" y="624848"/>
                </a:lnTo>
                <a:lnTo>
                  <a:pt x="314127" y="628254"/>
                </a:lnTo>
                <a:lnTo>
                  <a:pt x="267708" y="624848"/>
                </a:lnTo>
                <a:lnTo>
                  <a:pt x="223403" y="614954"/>
                </a:lnTo>
                <a:lnTo>
                  <a:pt x="181699" y="599058"/>
                </a:lnTo>
                <a:lnTo>
                  <a:pt x="143081" y="577646"/>
                </a:lnTo>
                <a:lnTo>
                  <a:pt x="108036" y="551204"/>
                </a:lnTo>
                <a:lnTo>
                  <a:pt x="77050" y="520217"/>
                </a:lnTo>
                <a:lnTo>
                  <a:pt x="50607" y="485172"/>
                </a:lnTo>
                <a:lnTo>
                  <a:pt x="29195" y="446555"/>
                </a:lnTo>
                <a:lnTo>
                  <a:pt x="13299" y="404851"/>
                </a:lnTo>
                <a:lnTo>
                  <a:pt x="3405" y="360546"/>
                </a:lnTo>
                <a:lnTo>
                  <a:pt x="0" y="314127"/>
                </a:lnTo>
                <a:close/>
              </a:path>
            </a:pathLst>
          </a:custGeom>
          <a:ln w="31412">
            <a:solidFill>
              <a:srgbClr val="364ED4"/>
            </a:solidFill>
          </a:ln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object 22"/>
          <p:cNvSpPr/>
          <p:nvPr>
            <p:custDataLst>
              <p:tags r:id="rId43"/>
            </p:custDataLst>
          </p:nvPr>
        </p:nvSpPr>
        <p:spPr>
          <a:xfrm>
            <a:off x="1624965" y="3545205"/>
            <a:ext cx="455930" cy="40132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314126" y="0"/>
                </a:moveTo>
                <a:lnTo>
                  <a:pt x="267706" y="3406"/>
                </a:lnTo>
                <a:lnTo>
                  <a:pt x="223400" y="13300"/>
                </a:lnTo>
                <a:lnTo>
                  <a:pt x="181696" y="29196"/>
                </a:lnTo>
                <a:lnTo>
                  <a:pt x="143079" y="50609"/>
                </a:lnTo>
                <a:lnTo>
                  <a:pt x="108034" y="77051"/>
                </a:lnTo>
                <a:lnTo>
                  <a:pt x="77048" y="108038"/>
                </a:lnTo>
                <a:lnTo>
                  <a:pt x="50606" y="143083"/>
                </a:lnTo>
                <a:lnTo>
                  <a:pt x="29194" y="181701"/>
                </a:lnTo>
                <a:lnTo>
                  <a:pt x="13299" y="223404"/>
                </a:lnTo>
                <a:lnTo>
                  <a:pt x="3405" y="267708"/>
                </a:lnTo>
                <a:lnTo>
                  <a:pt x="0" y="314126"/>
                </a:lnTo>
                <a:lnTo>
                  <a:pt x="3405" y="360547"/>
                </a:lnTo>
                <a:lnTo>
                  <a:pt x="13299" y="404853"/>
                </a:lnTo>
                <a:lnTo>
                  <a:pt x="29194" y="446558"/>
                </a:lnTo>
                <a:lnTo>
                  <a:pt x="50606" y="485177"/>
                </a:lnTo>
                <a:lnTo>
                  <a:pt x="77048" y="520223"/>
                </a:lnTo>
                <a:lnTo>
                  <a:pt x="108034" y="551210"/>
                </a:lnTo>
                <a:lnTo>
                  <a:pt x="143079" y="577653"/>
                </a:lnTo>
                <a:lnTo>
                  <a:pt x="181696" y="599066"/>
                </a:lnTo>
                <a:lnTo>
                  <a:pt x="223400" y="614963"/>
                </a:lnTo>
                <a:lnTo>
                  <a:pt x="267706" y="624857"/>
                </a:lnTo>
                <a:lnTo>
                  <a:pt x="314126" y="628263"/>
                </a:lnTo>
                <a:lnTo>
                  <a:pt x="360544" y="624857"/>
                </a:lnTo>
                <a:lnTo>
                  <a:pt x="404848" y="614963"/>
                </a:lnTo>
                <a:lnTo>
                  <a:pt x="446551" y="599066"/>
                </a:lnTo>
                <a:lnTo>
                  <a:pt x="485169" y="577653"/>
                </a:lnTo>
                <a:lnTo>
                  <a:pt x="520214" y="551210"/>
                </a:lnTo>
                <a:lnTo>
                  <a:pt x="551201" y="520223"/>
                </a:lnTo>
                <a:lnTo>
                  <a:pt x="577643" y="485177"/>
                </a:lnTo>
                <a:lnTo>
                  <a:pt x="599056" y="446558"/>
                </a:lnTo>
                <a:lnTo>
                  <a:pt x="614952" y="404853"/>
                </a:lnTo>
                <a:lnTo>
                  <a:pt x="624847" y="360547"/>
                </a:lnTo>
                <a:lnTo>
                  <a:pt x="628253" y="314126"/>
                </a:lnTo>
                <a:lnTo>
                  <a:pt x="624847" y="267708"/>
                </a:lnTo>
                <a:lnTo>
                  <a:pt x="614952" y="223404"/>
                </a:lnTo>
                <a:lnTo>
                  <a:pt x="599056" y="181701"/>
                </a:lnTo>
                <a:lnTo>
                  <a:pt x="577643" y="143083"/>
                </a:lnTo>
                <a:lnTo>
                  <a:pt x="551201" y="108038"/>
                </a:lnTo>
                <a:lnTo>
                  <a:pt x="520214" y="77051"/>
                </a:lnTo>
                <a:lnTo>
                  <a:pt x="485169" y="50609"/>
                </a:lnTo>
                <a:lnTo>
                  <a:pt x="446551" y="29196"/>
                </a:lnTo>
                <a:lnTo>
                  <a:pt x="404848" y="13300"/>
                </a:lnTo>
                <a:lnTo>
                  <a:pt x="360544" y="3406"/>
                </a:lnTo>
                <a:lnTo>
                  <a:pt x="314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" name="object 21"/>
          <p:cNvPicPr/>
          <p:nvPr>
            <p:custDataLst>
              <p:tags r:id="rId4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711960" y="4654550"/>
            <a:ext cx="281940" cy="170815"/>
          </a:xfrm>
          <a:prstGeom prst="rect">
            <a:avLst/>
          </a:prstGeom>
        </p:spPr>
      </p:pic>
      <p:pic>
        <p:nvPicPr>
          <p:cNvPr id="65" name="图片 64" descr="机器人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1950" y="3528695"/>
            <a:ext cx="457200" cy="457200"/>
          </a:xfrm>
          <a:prstGeom prst="rect">
            <a:avLst/>
          </a:prstGeom>
        </p:spPr>
      </p:pic>
      <p:pic>
        <p:nvPicPr>
          <p:cNvPr id="66" name="图片 65" descr="用户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74035" y="3545205"/>
            <a:ext cx="438785" cy="438785"/>
          </a:xfrm>
          <a:prstGeom prst="rect">
            <a:avLst/>
          </a:prstGeom>
        </p:spPr>
      </p:pic>
      <p:pic>
        <p:nvPicPr>
          <p:cNvPr id="67" name="图片 66" descr="电话"/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668145" y="3576955"/>
            <a:ext cx="369570" cy="369570"/>
          </a:xfrm>
          <a:prstGeom prst="rect">
            <a:avLst/>
          </a:prstGeom>
        </p:spPr>
      </p:pic>
      <p:cxnSp>
        <p:nvCxnSpPr>
          <p:cNvPr id="68" name="直接箭头连接符 67"/>
          <p:cNvCxnSpPr>
            <a:stCxn id="67" idx="3"/>
            <a:endCxn id="66" idx="1"/>
          </p:cNvCxnSpPr>
          <p:nvPr/>
        </p:nvCxnSpPr>
        <p:spPr>
          <a:xfrm>
            <a:off x="2037715" y="3761740"/>
            <a:ext cx="1036320" cy="3175"/>
          </a:xfrm>
          <a:prstGeom prst="straightConnector1">
            <a:avLst/>
          </a:prstGeom>
          <a:ln w="6350" cap="flat" cmpd="sng" algn="ctr">
            <a:solidFill>
              <a:srgbClr val="2941B3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5" idx="3"/>
            <a:endCxn id="67" idx="1"/>
          </p:cNvCxnSpPr>
          <p:nvPr/>
        </p:nvCxnSpPr>
        <p:spPr>
          <a:xfrm>
            <a:off x="819150" y="3757295"/>
            <a:ext cx="848995" cy="4445"/>
          </a:xfrm>
          <a:prstGeom prst="line">
            <a:avLst/>
          </a:prstGeom>
          <a:ln w="6350" cap="flat" cmpd="sng" algn="ctr">
            <a:solidFill>
              <a:srgbClr val="2941B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 bwMode="auto">
          <a:xfrm>
            <a:off x="513080" y="1065530"/>
            <a:ext cx="11292840" cy="460375"/>
          </a:xfrm>
          <a:prstGeom prst="rect">
            <a:avLst/>
          </a:prstGeom>
        </p:spPr>
        <p:txBody>
          <a:bodyPr wrap="square">
            <a:spAutoFit/>
          </a:bodyPr>
          <a:p>
            <a:pPr indent="0" defTabSz="60833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外呼过程中</a:t>
            </a:r>
            <a:r>
              <a:rPr sz="1600" dirty="0">
                <a:latin typeface="微软雅黑" panose="020B0503020204020204" charset="-122"/>
                <a:ea typeface="微软雅黑" panose="020B0503020204020204" charset="-122"/>
              </a:rPr>
              <a:t>提取相关客户信息，补全</a:t>
            </a:r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sz="1600" dirty="0">
                <a:latin typeface="微软雅黑" panose="020B0503020204020204" charset="-122"/>
                <a:ea typeface="微软雅黑" panose="020B0503020204020204" charset="-122"/>
              </a:rPr>
              <a:t>画像，奠定营销基础</a:t>
            </a:r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，可用于客户意向筛选、满意度打分回收、信息收集等</a:t>
            </a:r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场景。</a:t>
            </a:r>
            <a:endParaRPr 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22"/>
          <p:cNvSpPr/>
          <p:nvPr>
            <p:custDataLst>
              <p:tags r:id="rId2"/>
            </p:custDataLst>
          </p:nvPr>
        </p:nvSpPr>
        <p:spPr>
          <a:xfrm>
            <a:off x="391160" y="217488"/>
            <a:ext cx="216281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用户标签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收集</a:t>
            </a:r>
            <a:endParaRPr lang="zh-CN" altLang="en-US" sz="2600" b="1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18415" y="3099435"/>
            <a:ext cx="1440180" cy="1716405"/>
            <a:chOff x="656344" y="2604052"/>
            <a:chExt cx="1440000" cy="201293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542" y="2604052"/>
              <a:ext cx="769604" cy="170953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656344" y="4293806"/>
              <a:ext cx="1440000" cy="3231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客户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323840" y="4335780"/>
            <a:ext cx="1440180" cy="275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语音机器人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53435" y="2104390"/>
            <a:ext cx="1977390" cy="368300"/>
          </a:xfrm>
          <a:prstGeom prst="rect">
            <a:avLst/>
          </a:prstGeom>
          <a:solidFill>
            <a:srgbClr val="2941B3"/>
          </a:solidFill>
        </p:spPr>
        <p:txBody>
          <a:bodyPr wrap="square" rtlCol="0" anchor="ctr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您好，请问是李勇先生吗？</a:t>
            </a:r>
            <a:endParaRPr lang="zh-CN" altLang="en-US" sz="1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85570" y="2578100"/>
            <a:ext cx="144272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是的，有什么事吗？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96795" y="3011170"/>
            <a:ext cx="3034665" cy="922020"/>
          </a:xfrm>
          <a:prstGeom prst="rect">
            <a:avLst/>
          </a:prstGeom>
          <a:solidFill>
            <a:srgbClr val="2941B3"/>
          </a:solidFill>
        </p:spPr>
        <p:txBody>
          <a:bodyPr wrap="square" rtlCol="0" anchor="ctr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李勇先生您好，您在我行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月的信用卡账单为￥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7400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元，已经逾期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天，您可以通过我行手机银行或任意一家营业厅办理还款。</a:t>
            </a:r>
            <a:endParaRPr lang="zh-CN" altLang="en-US" sz="1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85570" y="3998595"/>
            <a:ext cx="271843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哦，我忘了还了，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会不会有滞纳金啊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30550" y="4472305"/>
            <a:ext cx="2200275" cy="368300"/>
          </a:xfrm>
          <a:prstGeom prst="rect">
            <a:avLst/>
          </a:prstGeom>
          <a:solidFill>
            <a:srgbClr val="2941B3"/>
          </a:solidFill>
        </p:spPr>
        <p:txBody>
          <a:bodyPr wrap="square" rtlCol="0" anchor="ctr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逾期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天内不会有滞纳金的。</a:t>
            </a:r>
            <a:endParaRPr lang="zh-CN" altLang="en-US" sz="1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85570" y="4946015"/>
            <a:ext cx="113411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好的我马上还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55060" y="5419725"/>
            <a:ext cx="1676400" cy="368300"/>
          </a:xfrm>
          <a:prstGeom prst="rect">
            <a:avLst/>
          </a:prstGeom>
          <a:solidFill>
            <a:srgbClr val="2941B3"/>
          </a:solidFill>
        </p:spPr>
        <p:txBody>
          <a:bodyPr wrap="square" rtlCol="0" anchor="ctr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请问您明天能还款吗？</a:t>
            </a:r>
            <a:endParaRPr lang="zh-CN" altLang="en-US" sz="1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85570" y="5894070"/>
            <a:ext cx="188912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应该可以，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我今天就能还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 rot="0">
            <a:off x="6750685" y="2995295"/>
            <a:ext cx="4966970" cy="742950"/>
            <a:chOff x="6750902" y="2396360"/>
            <a:chExt cx="4967080" cy="871513"/>
          </a:xfrm>
        </p:grpSpPr>
        <p:sp>
          <p:nvSpPr>
            <p:cNvPr id="22" name="文本框 21"/>
            <p:cNvSpPr txBox="1"/>
            <p:nvPr/>
          </p:nvSpPr>
          <p:spPr>
            <a:xfrm>
              <a:off x="6870426" y="2896537"/>
              <a:ext cx="1440000" cy="323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承诺还款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74204" y="2910495"/>
              <a:ext cx="1440000" cy="332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当天可以还款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77982" y="2924876"/>
              <a:ext cx="1440000" cy="342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关心是否有滞纳金</a:t>
              </a:r>
              <a:endPara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750902" y="2396360"/>
              <a:ext cx="1559524" cy="5308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4472C4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1400" b="1" dirty="0">
                  <a:solidFill>
                    <a:srgbClr val="4472C4"/>
                  </a:solidFill>
                  <a:latin typeface="微软雅黑" panose="020B0503020204020204" charset="-122"/>
                  <a:ea typeface="微软雅黑" panose="020B0503020204020204" charset="-122"/>
                </a:rPr>
                <a:t>承诺立即还款</a:t>
              </a:r>
              <a:r>
                <a:rPr lang="en-US" altLang="zh-CN" sz="1400" b="1" dirty="0">
                  <a:solidFill>
                    <a:srgbClr val="4472C4"/>
                  </a:solidFill>
                  <a:latin typeface="微软雅黑" panose="020B0503020204020204" charset="-122"/>
                  <a:ea typeface="微软雅黑" panose="020B0503020204020204" charset="-122"/>
                </a:rPr>
                <a:t>:</a:t>
              </a:r>
              <a:endParaRPr lang="zh-CN" altLang="en-US" sz="1400" b="1" dirty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6644640" y="2001520"/>
            <a:ext cx="0" cy="446151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847205" y="2001520"/>
            <a:ext cx="4847590" cy="829945"/>
          </a:xfrm>
          <a:prstGeom prst="rect">
            <a:avLst/>
          </a:prstGeom>
          <a:solidFill>
            <a:srgbClr val="294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defTabSz="914400"/>
            <a:r>
              <a:rPr lang="zh-CN" altLang="en-US" sz="1200" dirty="0">
                <a:solidFill>
                  <a:prstClr val="white"/>
                </a:solidFill>
              </a:rPr>
              <a:t>用户标签特点：</a:t>
            </a:r>
            <a:endParaRPr lang="en-US" altLang="zh-CN" sz="1200" dirty="0">
              <a:solidFill>
                <a:prstClr val="white"/>
              </a:solidFill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white"/>
                </a:solidFill>
              </a:rPr>
              <a:t>标签来源：对话意图 </a:t>
            </a:r>
            <a:r>
              <a:rPr lang="en-US" altLang="zh-CN" sz="1000" dirty="0">
                <a:solidFill>
                  <a:prstClr val="white"/>
                </a:solidFill>
              </a:rPr>
              <a:t>+ </a:t>
            </a:r>
            <a:r>
              <a:rPr lang="zh-CN" altLang="en-US" sz="1000" dirty="0">
                <a:solidFill>
                  <a:prstClr val="white"/>
                </a:solidFill>
              </a:rPr>
              <a:t>流程节点，标签收集颗粒度更细；</a:t>
            </a:r>
            <a:endParaRPr lang="en-US" altLang="zh-CN" sz="1000" dirty="0">
              <a:solidFill>
                <a:prstClr val="white"/>
              </a:solidFill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white"/>
                </a:solidFill>
              </a:rPr>
              <a:t>标签组合：二级树状标签结构，用户标签支持多标签组合；</a:t>
            </a:r>
            <a:endParaRPr lang="en-US" altLang="zh-CN" sz="1000" dirty="0">
              <a:solidFill>
                <a:prstClr val="white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 rot="0">
            <a:off x="6750685" y="4201160"/>
            <a:ext cx="4966970" cy="742950"/>
            <a:chOff x="6750902" y="2396360"/>
            <a:chExt cx="4967080" cy="871513"/>
          </a:xfrm>
        </p:grpSpPr>
        <p:sp>
          <p:nvSpPr>
            <p:cNvPr id="50" name="文本框 49"/>
            <p:cNvSpPr txBox="1"/>
            <p:nvPr/>
          </p:nvSpPr>
          <p:spPr>
            <a:xfrm>
              <a:off x="6870426" y="2896537"/>
              <a:ext cx="1440000" cy="323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不承诺还款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574204" y="2910495"/>
              <a:ext cx="1440000" cy="332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近期无法还款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0277982" y="2924876"/>
              <a:ext cx="1440000" cy="342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关心是否有滞纳金</a:t>
              </a:r>
              <a:endPara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750902" y="2396360"/>
              <a:ext cx="1559524" cy="5308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4472C4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1400" b="1" dirty="0">
                  <a:solidFill>
                    <a:srgbClr val="4472C4"/>
                  </a:solidFill>
                  <a:latin typeface="微软雅黑" panose="020B0503020204020204" charset="-122"/>
                  <a:ea typeface="微软雅黑" panose="020B0503020204020204" charset="-122"/>
                </a:rPr>
                <a:t>暂时还不上款</a:t>
              </a:r>
              <a:r>
                <a:rPr lang="en-US" altLang="zh-CN" sz="1400" b="1" dirty="0">
                  <a:solidFill>
                    <a:srgbClr val="4472C4"/>
                  </a:solidFill>
                  <a:latin typeface="微软雅黑" panose="020B0503020204020204" charset="-122"/>
                  <a:ea typeface="微软雅黑" panose="020B0503020204020204" charset="-122"/>
                </a:rPr>
                <a:t>:</a:t>
              </a:r>
              <a:endParaRPr lang="zh-CN" altLang="en-US" sz="1400" b="1" dirty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 rot="0">
            <a:off x="6750685" y="5407660"/>
            <a:ext cx="4966970" cy="742950"/>
            <a:chOff x="6750902" y="2396360"/>
            <a:chExt cx="4967080" cy="871513"/>
          </a:xfrm>
        </p:grpSpPr>
        <p:sp>
          <p:nvSpPr>
            <p:cNvPr id="55" name="文本框 54"/>
            <p:cNvSpPr txBox="1"/>
            <p:nvPr/>
          </p:nvSpPr>
          <p:spPr>
            <a:xfrm>
              <a:off x="6870426" y="2896537"/>
              <a:ext cx="1440000" cy="323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不承诺还款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574204" y="2910495"/>
              <a:ext cx="1440000" cy="332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下个账期前还款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0277982" y="2924876"/>
              <a:ext cx="1440000" cy="342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关心是否有滞纳金</a:t>
              </a:r>
              <a:endPara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750902" y="2396360"/>
              <a:ext cx="1559524" cy="5308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4472C4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1400" b="1" dirty="0">
                  <a:solidFill>
                    <a:srgbClr val="4472C4"/>
                  </a:solidFill>
                  <a:latin typeface="微软雅黑" panose="020B0503020204020204" charset="-122"/>
                  <a:ea typeface="微软雅黑" panose="020B0503020204020204" charset="-122"/>
                </a:rPr>
                <a:t>下一账期前还款</a:t>
              </a:r>
              <a:r>
                <a:rPr lang="en-US" altLang="zh-CN" sz="1400" b="1" dirty="0">
                  <a:solidFill>
                    <a:srgbClr val="4472C4"/>
                  </a:solidFill>
                  <a:latin typeface="微软雅黑" panose="020B0503020204020204" charset="-122"/>
                  <a:ea typeface="微软雅黑" panose="020B0503020204020204" charset="-122"/>
                </a:rPr>
                <a:t>:</a:t>
              </a:r>
              <a:endParaRPr lang="zh-CN" altLang="en-US" sz="1400" b="1" dirty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98" name="图片 97" descr="机器人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5170" y="3794125"/>
            <a:ext cx="457200" cy="45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22"/>
          <p:cNvSpPr/>
          <p:nvPr>
            <p:custDataLst>
              <p:tags r:id="rId1"/>
            </p:custDataLst>
          </p:nvPr>
        </p:nvSpPr>
        <p:spPr>
          <a:xfrm>
            <a:off x="391160" y="217488"/>
            <a:ext cx="216281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实体信息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收集</a:t>
            </a:r>
            <a:endParaRPr lang="zh-CN" altLang="en-US" sz="2600" b="1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63119" y="4660876"/>
            <a:ext cx="6208735" cy="1865071"/>
            <a:chOff x="1886664" y="1221292"/>
            <a:chExt cx="4656551" cy="1398803"/>
          </a:xfrm>
        </p:grpSpPr>
        <p:grpSp>
          <p:nvGrpSpPr>
            <p:cNvPr id="8" name="组合 7"/>
            <p:cNvGrpSpPr/>
            <p:nvPr/>
          </p:nvGrpSpPr>
          <p:grpSpPr>
            <a:xfrm>
              <a:off x="1886664" y="1221292"/>
              <a:ext cx="4656551" cy="1160312"/>
              <a:chOff x="4384429" y="3694382"/>
              <a:chExt cx="4656551" cy="1160312"/>
            </a:xfrm>
          </p:grpSpPr>
          <p:sp>
            <p:nvSpPr>
              <p:cNvPr id="9" name="îŝľïḓé"/>
              <p:cNvSpPr txBox="1"/>
              <p:nvPr/>
            </p:nvSpPr>
            <p:spPr>
              <a:xfrm>
                <a:off x="4384429" y="3694382"/>
                <a:ext cx="2102247" cy="352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20" tIns="60960" rIns="121920" bIns="6096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4794076" y="3831708"/>
                <a:ext cx="4246904" cy="1022986"/>
                <a:chOff x="3945414" y="3738770"/>
                <a:chExt cx="4246904" cy="1022986"/>
              </a:xfrm>
            </p:grpSpPr>
            <p:sp>
              <p:nvSpPr>
                <p:cNvPr id="12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945414" y="4179510"/>
                  <a:ext cx="2143125" cy="1543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Aft>
                      <a:spcPct val="40000"/>
                    </a:spcAft>
                  </a:pPr>
                  <a:r>
                    <a:rPr lang="zh-CN" altLang="en-US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我要查，从</a:t>
                  </a:r>
                  <a:r>
                    <a:rPr lang="en-US" altLang="zh-CN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2</a:t>
                  </a:r>
                  <a:r>
                    <a:rPr lang="zh-CN" altLang="en-US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月到</a:t>
                  </a:r>
                  <a:r>
                    <a:rPr lang="en-US" altLang="zh-CN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5</a:t>
                  </a:r>
                  <a:r>
                    <a:rPr lang="zh-CN" altLang="en-US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月的积分情况</a:t>
                  </a:r>
                  <a:endParaRPr lang="en-US" altLang="en-US" sz="1335" noProof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endParaRPr>
                </a:p>
              </p:txBody>
            </p:sp>
            <p:sp>
              <p:nvSpPr>
                <p:cNvPr id="1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945414" y="4438591"/>
                  <a:ext cx="2143125" cy="323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Aft>
                      <a:spcPct val="40000"/>
                    </a:spcAft>
                  </a:pPr>
                  <a:r>
                    <a:rPr lang="zh-CN" altLang="en-US" sz="1400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推荐一款会员价</a:t>
                  </a:r>
                  <a:r>
                    <a:rPr lang="en-US" altLang="zh-CN" sz="1400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2500</a:t>
                  </a:r>
                  <a:r>
                    <a:rPr lang="zh-CN" altLang="en-US" sz="1400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元到</a:t>
                  </a:r>
                  <a:r>
                    <a:rPr lang="en-US" altLang="zh-CN" sz="1400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3500</a:t>
                  </a:r>
                  <a:r>
                    <a:rPr lang="zh-CN" altLang="en-US" sz="1400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元以内的洗衣机。</a:t>
                  </a:r>
                  <a:endParaRPr lang="zh-CN" altLang="en-US" sz="1335" b="1" noProof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endParaRPr>
                </a:p>
              </p:txBody>
            </p:sp>
            <p:sp>
              <p:nvSpPr>
                <p:cNvPr id="14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945415" y="3927024"/>
                  <a:ext cx="2143125" cy="1540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801370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8013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zh-CN" altLang="en-US" sz="1335" dirty="0"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+mn-lt"/>
                    </a:rPr>
                    <a:t>我今天在上海市浦东新区</a:t>
                  </a:r>
                  <a:endParaRPr lang="zh-CN" altLang="en-US" sz="1335" b="1" noProof="1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crossroad_1487"/>
                <p:cNvSpPr>
                  <a:spLocks noChangeAspect="1"/>
                </p:cNvSpPr>
                <p:nvPr/>
              </p:nvSpPr>
              <p:spPr bwMode="auto">
                <a:xfrm>
                  <a:off x="6088740" y="4081195"/>
                  <a:ext cx="609685" cy="465392"/>
                </a:xfrm>
                <a:custGeom>
                  <a:avLst/>
                  <a:gdLst>
                    <a:gd name="connsiteX0" fmla="*/ 443080 w 574169"/>
                    <a:gd name="connsiteY0" fmla="*/ 224369 h 438282"/>
                    <a:gd name="connsiteX1" fmla="*/ 454158 w 574169"/>
                    <a:gd name="connsiteY1" fmla="*/ 226213 h 438282"/>
                    <a:gd name="connsiteX2" fmla="*/ 570477 w 574169"/>
                    <a:gd name="connsiteY2" fmla="*/ 323949 h 438282"/>
                    <a:gd name="connsiteX3" fmla="*/ 574169 w 574169"/>
                    <a:gd name="connsiteY3" fmla="*/ 331326 h 438282"/>
                    <a:gd name="connsiteX4" fmla="*/ 570477 w 574169"/>
                    <a:gd name="connsiteY4" fmla="*/ 338702 h 438282"/>
                    <a:gd name="connsiteX5" fmla="*/ 454158 w 574169"/>
                    <a:gd name="connsiteY5" fmla="*/ 436438 h 438282"/>
                    <a:gd name="connsiteX6" fmla="*/ 446772 w 574169"/>
                    <a:gd name="connsiteY6" fmla="*/ 438282 h 438282"/>
                    <a:gd name="connsiteX7" fmla="*/ 443080 w 574169"/>
                    <a:gd name="connsiteY7" fmla="*/ 438282 h 438282"/>
                    <a:gd name="connsiteX8" fmla="*/ 437541 w 574169"/>
                    <a:gd name="connsiteY8" fmla="*/ 429062 h 438282"/>
                    <a:gd name="connsiteX9" fmla="*/ 437541 w 574169"/>
                    <a:gd name="connsiteY9" fmla="*/ 379272 h 438282"/>
                    <a:gd name="connsiteX10" fmla="*/ 389536 w 574169"/>
                    <a:gd name="connsiteY10" fmla="*/ 379272 h 438282"/>
                    <a:gd name="connsiteX11" fmla="*/ 304605 w 574169"/>
                    <a:gd name="connsiteY11" fmla="*/ 351610 h 438282"/>
                    <a:gd name="connsiteX12" fmla="*/ 258447 w 574169"/>
                    <a:gd name="connsiteY12" fmla="*/ 314729 h 438282"/>
                    <a:gd name="connsiteX13" fmla="*/ 256600 w 574169"/>
                    <a:gd name="connsiteY13" fmla="*/ 309197 h 438282"/>
                    <a:gd name="connsiteX14" fmla="*/ 258447 w 574169"/>
                    <a:gd name="connsiteY14" fmla="*/ 301820 h 438282"/>
                    <a:gd name="connsiteX15" fmla="*/ 287988 w 574169"/>
                    <a:gd name="connsiteY15" fmla="*/ 270471 h 438282"/>
                    <a:gd name="connsiteX16" fmla="*/ 310144 w 574169"/>
                    <a:gd name="connsiteY16" fmla="*/ 246498 h 438282"/>
                    <a:gd name="connsiteX17" fmla="*/ 323068 w 574169"/>
                    <a:gd name="connsiteY17" fmla="*/ 246498 h 438282"/>
                    <a:gd name="connsiteX18" fmla="*/ 339685 w 574169"/>
                    <a:gd name="connsiteY18" fmla="*/ 261251 h 438282"/>
                    <a:gd name="connsiteX19" fmla="*/ 389536 w 574169"/>
                    <a:gd name="connsiteY19" fmla="*/ 285224 h 438282"/>
                    <a:gd name="connsiteX20" fmla="*/ 437541 w 574169"/>
                    <a:gd name="connsiteY20" fmla="*/ 285224 h 438282"/>
                    <a:gd name="connsiteX21" fmla="*/ 437541 w 574169"/>
                    <a:gd name="connsiteY21" fmla="*/ 233589 h 438282"/>
                    <a:gd name="connsiteX22" fmla="*/ 443080 w 574169"/>
                    <a:gd name="connsiteY22" fmla="*/ 224369 h 438282"/>
                    <a:gd name="connsiteX23" fmla="*/ 9233 w 574169"/>
                    <a:gd name="connsiteY23" fmla="*/ 62112 h 438282"/>
                    <a:gd name="connsiteX24" fmla="*/ 77553 w 574169"/>
                    <a:gd name="connsiteY24" fmla="*/ 62112 h 438282"/>
                    <a:gd name="connsiteX25" fmla="*/ 160645 w 574169"/>
                    <a:gd name="connsiteY25" fmla="*/ 89769 h 438282"/>
                    <a:gd name="connsiteX26" fmla="*/ 206808 w 574169"/>
                    <a:gd name="connsiteY26" fmla="*/ 126644 h 438282"/>
                    <a:gd name="connsiteX27" fmla="*/ 208654 w 574169"/>
                    <a:gd name="connsiteY27" fmla="*/ 134019 h 438282"/>
                    <a:gd name="connsiteX28" fmla="*/ 206808 w 574169"/>
                    <a:gd name="connsiteY28" fmla="*/ 141394 h 438282"/>
                    <a:gd name="connsiteX29" fmla="*/ 179110 w 574169"/>
                    <a:gd name="connsiteY29" fmla="*/ 170894 h 438282"/>
                    <a:gd name="connsiteX30" fmla="*/ 155106 w 574169"/>
                    <a:gd name="connsiteY30" fmla="*/ 194863 h 438282"/>
                    <a:gd name="connsiteX31" fmla="*/ 149566 w 574169"/>
                    <a:gd name="connsiteY31" fmla="*/ 198551 h 438282"/>
                    <a:gd name="connsiteX32" fmla="*/ 142180 w 574169"/>
                    <a:gd name="connsiteY32" fmla="*/ 194863 h 438282"/>
                    <a:gd name="connsiteX33" fmla="*/ 125562 w 574169"/>
                    <a:gd name="connsiteY33" fmla="*/ 180113 h 438282"/>
                    <a:gd name="connsiteX34" fmla="*/ 77553 w 574169"/>
                    <a:gd name="connsiteY34" fmla="*/ 156144 h 438282"/>
                    <a:gd name="connsiteX35" fmla="*/ 9233 w 574169"/>
                    <a:gd name="connsiteY35" fmla="*/ 156144 h 438282"/>
                    <a:gd name="connsiteX36" fmla="*/ 0 w 574169"/>
                    <a:gd name="connsiteY36" fmla="*/ 145082 h 438282"/>
                    <a:gd name="connsiteX37" fmla="*/ 0 w 574169"/>
                    <a:gd name="connsiteY37" fmla="*/ 71331 h 438282"/>
                    <a:gd name="connsiteX38" fmla="*/ 9233 w 574169"/>
                    <a:gd name="connsiteY38" fmla="*/ 62112 h 438282"/>
                    <a:gd name="connsiteX39" fmla="*/ 443089 w 574169"/>
                    <a:gd name="connsiteY39" fmla="*/ 1211 h 438282"/>
                    <a:gd name="connsiteX40" fmla="*/ 454166 w 574169"/>
                    <a:gd name="connsiteY40" fmla="*/ 3055 h 438282"/>
                    <a:gd name="connsiteX41" fmla="*/ 570477 w 574169"/>
                    <a:gd name="connsiteY41" fmla="*/ 100750 h 438282"/>
                    <a:gd name="connsiteX42" fmla="*/ 574169 w 574169"/>
                    <a:gd name="connsiteY42" fmla="*/ 108123 h 438282"/>
                    <a:gd name="connsiteX43" fmla="*/ 570477 w 574169"/>
                    <a:gd name="connsiteY43" fmla="*/ 115496 h 438282"/>
                    <a:gd name="connsiteX44" fmla="*/ 454166 w 574169"/>
                    <a:gd name="connsiteY44" fmla="*/ 213191 h 438282"/>
                    <a:gd name="connsiteX45" fmla="*/ 443089 w 574169"/>
                    <a:gd name="connsiteY45" fmla="*/ 215035 h 438282"/>
                    <a:gd name="connsiteX46" fmla="*/ 437550 w 574169"/>
                    <a:gd name="connsiteY46" fmla="*/ 205818 h 438282"/>
                    <a:gd name="connsiteX47" fmla="*/ 437550 w 574169"/>
                    <a:gd name="connsiteY47" fmla="*/ 156049 h 438282"/>
                    <a:gd name="connsiteX48" fmla="*/ 387703 w 574169"/>
                    <a:gd name="connsiteY48" fmla="*/ 156049 h 438282"/>
                    <a:gd name="connsiteX49" fmla="*/ 356317 w 574169"/>
                    <a:gd name="connsiteY49" fmla="*/ 168952 h 438282"/>
                    <a:gd name="connsiteX50" fmla="*/ 304624 w 574169"/>
                    <a:gd name="connsiteY50" fmla="*/ 213191 h 438282"/>
                    <a:gd name="connsiteX51" fmla="*/ 267700 w 574169"/>
                    <a:gd name="connsiteY51" fmla="*/ 251901 h 438282"/>
                    <a:gd name="connsiteX52" fmla="*/ 184620 w 574169"/>
                    <a:gd name="connsiteY52" fmla="*/ 334850 h 438282"/>
                    <a:gd name="connsiteX53" fmla="*/ 75695 w 574169"/>
                    <a:gd name="connsiteY53" fmla="*/ 379089 h 438282"/>
                    <a:gd name="connsiteX54" fmla="*/ 9231 w 574169"/>
                    <a:gd name="connsiteY54" fmla="*/ 379089 h 438282"/>
                    <a:gd name="connsiteX55" fmla="*/ 0 w 574169"/>
                    <a:gd name="connsiteY55" fmla="*/ 369872 h 438282"/>
                    <a:gd name="connsiteX56" fmla="*/ 0 w 574169"/>
                    <a:gd name="connsiteY56" fmla="*/ 296140 h 438282"/>
                    <a:gd name="connsiteX57" fmla="*/ 9231 w 574169"/>
                    <a:gd name="connsiteY57" fmla="*/ 285080 h 438282"/>
                    <a:gd name="connsiteX58" fmla="*/ 75695 w 574169"/>
                    <a:gd name="connsiteY58" fmla="*/ 285080 h 438282"/>
                    <a:gd name="connsiteX59" fmla="*/ 108926 w 574169"/>
                    <a:gd name="connsiteY59" fmla="*/ 272177 h 438282"/>
                    <a:gd name="connsiteX60" fmla="*/ 160620 w 574169"/>
                    <a:gd name="connsiteY60" fmla="*/ 227938 h 438282"/>
                    <a:gd name="connsiteX61" fmla="*/ 199390 w 574169"/>
                    <a:gd name="connsiteY61" fmla="*/ 189228 h 438282"/>
                    <a:gd name="connsiteX62" fmla="*/ 280623 w 574169"/>
                    <a:gd name="connsiteY62" fmla="*/ 108123 h 438282"/>
                    <a:gd name="connsiteX63" fmla="*/ 387703 w 574169"/>
                    <a:gd name="connsiteY63" fmla="*/ 62040 h 438282"/>
                    <a:gd name="connsiteX64" fmla="*/ 437550 w 574169"/>
                    <a:gd name="connsiteY64" fmla="*/ 62040 h 438282"/>
                    <a:gd name="connsiteX65" fmla="*/ 437550 w 574169"/>
                    <a:gd name="connsiteY65" fmla="*/ 10428 h 438282"/>
                    <a:gd name="connsiteX66" fmla="*/ 443089 w 574169"/>
                    <a:gd name="connsiteY66" fmla="*/ 1211 h 438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74169" h="438282">
                      <a:moveTo>
                        <a:pt x="443080" y="224369"/>
                      </a:moveTo>
                      <a:cubicBezTo>
                        <a:pt x="446772" y="222525"/>
                        <a:pt x="450465" y="222525"/>
                        <a:pt x="454158" y="226213"/>
                      </a:cubicBezTo>
                      <a:lnTo>
                        <a:pt x="570477" y="323949"/>
                      </a:lnTo>
                      <a:cubicBezTo>
                        <a:pt x="572323" y="325793"/>
                        <a:pt x="574169" y="327637"/>
                        <a:pt x="574169" y="331326"/>
                      </a:cubicBezTo>
                      <a:cubicBezTo>
                        <a:pt x="574169" y="333170"/>
                        <a:pt x="572323" y="336858"/>
                        <a:pt x="570477" y="338702"/>
                      </a:cubicBezTo>
                      <a:lnTo>
                        <a:pt x="454158" y="436438"/>
                      </a:lnTo>
                      <a:cubicBezTo>
                        <a:pt x="452311" y="438282"/>
                        <a:pt x="450465" y="438282"/>
                        <a:pt x="446772" y="438282"/>
                      </a:cubicBezTo>
                      <a:cubicBezTo>
                        <a:pt x="446772" y="438282"/>
                        <a:pt x="444926" y="438282"/>
                        <a:pt x="443080" y="438282"/>
                      </a:cubicBezTo>
                      <a:cubicBezTo>
                        <a:pt x="439387" y="436438"/>
                        <a:pt x="437541" y="432750"/>
                        <a:pt x="437541" y="429062"/>
                      </a:cubicBezTo>
                      <a:lnTo>
                        <a:pt x="437541" y="379272"/>
                      </a:lnTo>
                      <a:lnTo>
                        <a:pt x="389536" y="379272"/>
                      </a:lnTo>
                      <a:cubicBezTo>
                        <a:pt x="361841" y="379272"/>
                        <a:pt x="334146" y="370051"/>
                        <a:pt x="304605" y="351610"/>
                      </a:cubicBezTo>
                      <a:cubicBezTo>
                        <a:pt x="289834" y="342390"/>
                        <a:pt x="275064" y="331326"/>
                        <a:pt x="258447" y="314729"/>
                      </a:cubicBezTo>
                      <a:cubicBezTo>
                        <a:pt x="256600" y="312885"/>
                        <a:pt x="256600" y="311041"/>
                        <a:pt x="256600" y="309197"/>
                      </a:cubicBezTo>
                      <a:cubicBezTo>
                        <a:pt x="256600" y="305508"/>
                        <a:pt x="256600" y="303664"/>
                        <a:pt x="258447" y="301820"/>
                      </a:cubicBezTo>
                      <a:cubicBezTo>
                        <a:pt x="269525" y="290756"/>
                        <a:pt x="278756" y="279691"/>
                        <a:pt x="287988" y="270471"/>
                      </a:cubicBezTo>
                      <a:cubicBezTo>
                        <a:pt x="295373" y="261251"/>
                        <a:pt x="302759" y="253874"/>
                        <a:pt x="310144" y="246498"/>
                      </a:cubicBezTo>
                      <a:cubicBezTo>
                        <a:pt x="313837" y="242810"/>
                        <a:pt x="319376" y="242810"/>
                        <a:pt x="323068" y="246498"/>
                      </a:cubicBezTo>
                      <a:cubicBezTo>
                        <a:pt x="330454" y="252030"/>
                        <a:pt x="334146" y="257562"/>
                        <a:pt x="339685" y="261251"/>
                      </a:cubicBezTo>
                      <a:cubicBezTo>
                        <a:pt x="358148" y="276003"/>
                        <a:pt x="376612" y="285224"/>
                        <a:pt x="389536" y="285224"/>
                      </a:cubicBezTo>
                      <a:lnTo>
                        <a:pt x="437541" y="285224"/>
                      </a:lnTo>
                      <a:lnTo>
                        <a:pt x="437541" y="233589"/>
                      </a:lnTo>
                      <a:cubicBezTo>
                        <a:pt x="437541" y="229901"/>
                        <a:pt x="439387" y="226213"/>
                        <a:pt x="443080" y="224369"/>
                      </a:cubicBezTo>
                      <a:close/>
                      <a:moveTo>
                        <a:pt x="9233" y="62112"/>
                      </a:moveTo>
                      <a:lnTo>
                        <a:pt x="77553" y="62112"/>
                      </a:lnTo>
                      <a:cubicBezTo>
                        <a:pt x="105250" y="62112"/>
                        <a:pt x="132948" y="71331"/>
                        <a:pt x="160645" y="89769"/>
                      </a:cubicBezTo>
                      <a:cubicBezTo>
                        <a:pt x="175417" y="98987"/>
                        <a:pt x="190189" y="111894"/>
                        <a:pt x="206808" y="126644"/>
                      </a:cubicBezTo>
                      <a:cubicBezTo>
                        <a:pt x="208654" y="128488"/>
                        <a:pt x="208654" y="130332"/>
                        <a:pt x="208654" y="134019"/>
                      </a:cubicBezTo>
                      <a:cubicBezTo>
                        <a:pt x="208654" y="135863"/>
                        <a:pt x="208654" y="139550"/>
                        <a:pt x="206808" y="141394"/>
                      </a:cubicBezTo>
                      <a:cubicBezTo>
                        <a:pt x="197575" y="150613"/>
                        <a:pt x="188343" y="159832"/>
                        <a:pt x="179110" y="170894"/>
                      </a:cubicBezTo>
                      <a:cubicBezTo>
                        <a:pt x="171724" y="178270"/>
                        <a:pt x="162492" y="187488"/>
                        <a:pt x="155106" y="194863"/>
                      </a:cubicBezTo>
                      <a:cubicBezTo>
                        <a:pt x="153259" y="196707"/>
                        <a:pt x="151413" y="198551"/>
                        <a:pt x="149566" y="198551"/>
                      </a:cubicBezTo>
                      <a:cubicBezTo>
                        <a:pt x="145873" y="198551"/>
                        <a:pt x="144027" y="196707"/>
                        <a:pt x="142180" y="194863"/>
                      </a:cubicBezTo>
                      <a:cubicBezTo>
                        <a:pt x="134794" y="189332"/>
                        <a:pt x="129255" y="183801"/>
                        <a:pt x="125562" y="180113"/>
                      </a:cubicBezTo>
                      <a:cubicBezTo>
                        <a:pt x="103404" y="161676"/>
                        <a:pt x="86786" y="156144"/>
                        <a:pt x="77553" y="156144"/>
                      </a:cubicBezTo>
                      <a:lnTo>
                        <a:pt x="9233" y="156144"/>
                      </a:lnTo>
                      <a:cubicBezTo>
                        <a:pt x="3693" y="156144"/>
                        <a:pt x="0" y="150613"/>
                        <a:pt x="0" y="145082"/>
                      </a:cubicBezTo>
                      <a:lnTo>
                        <a:pt x="0" y="71331"/>
                      </a:lnTo>
                      <a:cubicBezTo>
                        <a:pt x="0" y="65800"/>
                        <a:pt x="3693" y="62112"/>
                        <a:pt x="9233" y="62112"/>
                      </a:cubicBezTo>
                      <a:close/>
                      <a:moveTo>
                        <a:pt x="443089" y="1211"/>
                      </a:moveTo>
                      <a:cubicBezTo>
                        <a:pt x="446781" y="-632"/>
                        <a:pt x="450474" y="-632"/>
                        <a:pt x="454166" y="3055"/>
                      </a:cubicBezTo>
                      <a:lnTo>
                        <a:pt x="570477" y="100750"/>
                      </a:lnTo>
                      <a:cubicBezTo>
                        <a:pt x="572323" y="102593"/>
                        <a:pt x="574169" y="104436"/>
                        <a:pt x="574169" y="108123"/>
                      </a:cubicBezTo>
                      <a:cubicBezTo>
                        <a:pt x="574169" y="109966"/>
                        <a:pt x="572323" y="113653"/>
                        <a:pt x="570477" y="115496"/>
                      </a:cubicBezTo>
                      <a:lnTo>
                        <a:pt x="454166" y="213191"/>
                      </a:lnTo>
                      <a:cubicBezTo>
                        <a:pt x="450474" y="215035"/>
                        <a:pt x="446781" y="216878"/>
                        <a:pt x="443089" y="215035"/>
                      </a:cubicBezTo>
                      <a:cubicBezTo>
                        <a:pt x="439396" y="213191"/>
                        <a:pt x="437550" y="209505"/>
                        <a:pt x="437550" y="205818"/>
                      </a:cubicBezTo>
                      <a:lnTo>
                        <a:pt x="437550" y="156049"/>
                      </a:lnTo>
                      <a:lnTo>
                        <a:pt x="387703" y="156049"/>
                      </a:lnTo>
                      <a:cubicBezTo>
                        <a:pt x="384010" y="156049"/>
                        <a:pt x="372933" y="157892"/>
                        <a:pt x="356317" y="168952"/>
                      </a:cubicBezTo>
                      <a:cubicBezTo>
                        <a:pt x="341548" y="178169"/>
                        <a:pt x="324932" y="192915"/>
                        <a:pt x="304624" y="213191"/>
                      </a:cubicBezTo>
                      <a:cubicBezTo>
                        <a:pt x="293546" y="224251"/>
                        <a:pt x="280623" y="237154"/>
                        <a:pt x="267700" y="251901"/>
                      </a:cubicBezTo>
                      <a:cubicBezTo>
                        <a:pt x="241853" y="279550"/>
                        <a:pt x="214160" y="309043"/>
                        <a:pt x="184620" y="334850"/>
                      </a:cubicBezTo>
                      <a:cubicBezTo>
                        <a:pt x="156927" y="355126"/>
                        <a:pt x="121850" y="379089"/>
                        <a:pt x="75695" y="379089"/>
                      </a:cubicBezTo>
                      <a:lnTo>
                        <a:pt x="9231" y="379089"/>
                      </a:lnTo>
                      <a:cubicBezTo>
                        <a:pt x="3693" y="379089"/>
                        <a:pt x="0" y="375402"/>
                        <a:pt x="0" y="369872"/>
                      </a:cubicBezTo>
                      <a:lnTo>
                        <a:pt x="0" y="296140"/>
                      </a:lnTo>
                      <a:cubicBezTo>
                        <a:pt x="0" y="290610"/>
                        <a:pt x="3693" y="285080"/>
                        <a:pt x="9231" y="285080"/>
                      </a:cubicBezTo>
                      <a:lnTo>
                        <a:pt x="75695" y="285080"/>
                      </a:lnTo>
                      <a:cubicBezTo>
                        <a:pt x="84926" y="285080"/>
                        <a:pt x="96003" y="281394"/>
                        <a:pt x="108926" y="272177"/>
                      </a:cubicBezTo>
                      <a:cubicBezTo>
                        <a:pt x="123696" y="262961"/>
                        <a:pt x="140312" y="248214"/>
                        <a:pt x="160620" y="227938"/>
                      </a:cubicBezTo>
                      <a:cubicBezTo>
                        <a:pt x="173543" y="216878"/>
                        <a:pt x="186467" y="202132"/>
                        <a:pt x="199390" y="189228"/>
                      </a:cubicBezTo>
                      <a:cubicBezTo>
                        <a:pt x="225237" y="159736"/>
                        <a:pt x="251084" y="130243"/>
                        <a:pt x="280623" y="108123"/>
                      </a:cubicBezTo>
                      <a:cubicBezTo>
                        <a:pt x="306470" y="86003"/>
                        <a:pt x="343394" y="62040"/>
                        <a:pt x="387703" y="62040"/>
                      </a:cubicBezTo>
                      <a:lnTo>
                        <a:pt x="437550" y="62040"/>
                      </a:lnTo>
                      <a:lnTo>
                        <a:pt x="437550" y="10428"/>
                      </a:lnTo>
                      <a:cubicBezTo>
                        <a:pt x="437550" y="6741"/>
                        <a:pt x="439396" y="3055"/>
                        <a:pt x="443089" y="1211"/>
                      </a:cubicBezTo>
                      <a:close/>
                    </a:path>
                  </a:pathLst>
                </a:custGeom>
                <a:solidFill>
                  <a:srgbClr val="2941B3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 sz="240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6703768" y="3738770"/>
                  <a:ext cx="1488550" cy="9665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</a:pPr>
                  <a:r>
                    <a:rPr lang="zh-CN" altLang="en-US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抽取结果：</a:t>
                  </a:r>
                  <a:endParaRPr lang="en-US" altLang="zh-CN" sz="1335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endParaRPr>
                </a:p>
                <a:p>
                  <a:pPr defTabSz="685800">
                    <a:lnSpc>
                      <a:spcPct val="150000"/>
                    </a:lnSpc>
                  </a:pPr>
                  <a:r>
                    <a:rPr lang="zh-CN" altLang="en-US" sz="1335" dirty="0">
                      <a:latin typeface="微软雅黑" panose="020B0503020204020204" charset="-122"/>
                      <a:ea typeface="微软雅黑" panose="020B0503020204020204" charset="-122"/>
                      <a:cs typeface="+mn-ea"/>
                      <a:sym typeface="+mn-lt"/>
                    </a:rPr>
                    <a:t>上海市浦东新区</a:t>
                  </a:r>
                  <a:endParaRPr lang="en-US" altLang="zh-CN" sz="1335" dirty="0"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  <a:p>
                  <a:pPr defTabSz="685800">
                    <a:lnSpc>
                      <a:spcPct val="150000"/>
                    </a:lnSpc>
                  </a:pPr>
                  <a:r>
                    <a:rPr lang="en-US" altLang="zh-CN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2</a:t>
                  </a:r>
                  <a:r>
                    <a:rPr lang="zh-CN" altLang="en-US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月→</a:t>
                  </a:r>
                  <a:r>
                    <a:rPr lang="en-US" altLang="zh-CN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5</a:t>
                  </a:r>
                  <a:r>
                    <a:rPr lang="zh-CN" altLang="en-US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月</a:t>
                  </a:r>
                  <a:endParaRPr lang="en-US" altLang="zh-CN" sz="1335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endParaRPr>
                </a:p>
                <a:p>
                  <a:pPr defTabSz="685800">
                    <a:lnSpc>
                      <a:spcPct val="150000"/>
                    </a:lnSpc>
                  </a:pPr>
                  <a:r>
                    <a:rPr lang="en-US" altLang="zh-CN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2500</a:t>
                  </a:r>
                  <a:r>
                    <a:rPr lang="zh-CN" altLang="en-US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元→</a:t>
                  </a:r>
                  <a:r>
                    <a:rPr lang="en-US" altLang="zh-CN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3500</a:t>
                  </a:r>
                  <a:r>
                    <a:rPr lang="zh-CN" altLang="en-US" sz="1335" dirty="0"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lt"/>
                    </a:rPr>
                    <a:t>元</a:t>
                  </a:r>
                  <a:endParaRPr lang="zh-CN" altLang="en-US" sz="1335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endParaRPr>
                </a:p>
              </p:txBody>
            </p:sp>
          </p:grpSp>
        </p:grpSp>
        <p:sp>
          <p:nvSpPr>
            <p:cNvPr id="17" name="ísḷïďè"/>
            <p:cNvSpPr/>
            <p:nvPr/>
          </p:nvSpPr>
          <p:spPr bwMode="auto">
            <a:xfrm>
              <a:off x="2218339" y="2218804"/>
              <a:ext cx="2321608" cy="401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20" tIns="60960" rIns="121920" bIns="6096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en-US" altLang="zh-CN" sz="12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ïṥľïḋé"/>
          <p:cNvSpPr/>
          <p:nvPr/>
        </p:nvSpPr>
        <p:spPr bwMode="auto">
          <a:xfrm>
            <a:off x="839470" y="5245735"/>
            <a:ext cx="1588135" cy="182880"/>
          </a:xfrm>
          <a:custGeom>
            <a:avLst/>
            <a:gdLst>
              <a:gd name="connsiteX0" fmla="*/ 1956152 w 2127278"/>
              <a:gd name="connsiteY0" fmla="*/ 0 h 244888"/>
              <a:gd name="connsiteX1" fmla="*/ 2127278 w 2127278"/>
              <a:gd name="connsiteY1" fmla="*/ 0 h 244888"/>
              <a:gd name="connsiteX2" fmla="*/ 2127278 w 2127278"/>
              <a:gd name="connsiteY2" fmla="*/ 244888 h 244888"/>
              <a:gd name="connsiteX3" fmla="*/ 1956152 w 2127278"/>
              <a:gd name="connsiteY3" fmla="*/ 244888 h 244888"/>
              <a:gd name="connsiteX4" fmla="*/ 2074170 w 2127278"/>
              <a:gd name="connsiteY4" fmla="*/ 122444 h 244888"/>
              <a:gd name="connsiteX5" fmla="*/ 0 w 2127278"/>
              <a:gd name="connsiteY5" fmla="*/ 0 h 244888"/>
              <a:gd name="connsiteX6" fmla="*/ 1900093 w 2127278"/>
              <a:gd name="connsiteY6" fmla="*/ 0 h 244888"/>
              <a:gd name="connsiteX7" fmla="*/ 2022537 w 2127278"/>
              <a:gd name="connsiteY7" fmla="*/ 122444 h 244888"/>
              <a:gd name="connsiteX8" fmla="*/ 1900093 w 2127278"/>
              <a:gd name="connsiteY8" fmla="*/ 244888 h 244888"/>
              <a:gd name="connsiteX9" fmla="*/ 0 w 2127278"/>
              <a:gd name="connsiteY9" fmla="*/ 244888 h 24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7278" h="244888">
                <a:moveTo>
                  <a:pt x="1956152" y="0"/>
                </a:moveTo>
                <a:lnTo>
                  <a:pt x="2127278" y="0"/>
                </a:lnTo>
                <a:lnTo>
                  <a:pt x="2127278" y="244888"/>
                </a:lnTo>
                <a:lnTo>
                  <a:pt x="1956152" y="244888"/>
                </a:lnTo>
                <a:lnTo>
                  <a:pt x="2074170" y="122444"/>
                </a:lnTo>
                <a:close/>
                <a:moveTo>
                  <a:pt x="0" y="0"/>
                </a:moveTo>
                <a:lnTo>
                  <a:pt x="1900093" y="0"/>
                </a:lnTo>
                <a:lnTo>
                  <a:pt x="2022537" y="122444"/>
                </a:lnTo>
                <a:lnTo>
                  <a:pt x="1900093" y="244888"/>
                </a:lnTo>
                <a:lnTo>
                  <a:pt x="0" y="2448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íṡḷiḍe"/>
          <p:cNvSpPr/>
          <p:nvPr/>
        </p:nvSpPr>
        <p:spPr bwMode="auto">
          <a:xfrm>
            <a:off x="2427605" y="4660900"/>
            <a:ext cx="180340" cy="767715"/>
          </a:xfrm>
          <a:custGeom>
            <a:avLst/>
            <a:gdLst>
              <a:gd name="T0" fmla="*/ 165 w 165"/>
              <a:gd name="T1" fmla="*/ 530 h 693"/>
              <a:gd name="T2" fmla="*/ 0 w 165"/>
              <a:gd name="T3" fmla="*/ 693 h 693"/>
              <a:gd name="T4" fmla="*/ 0 w 165"/>
              <a:gd name="T5" fmla="*/ 163 h 693"/>
              <a:gd name="T6" fmla="*/ 165 w 165"/>
              <a:gd name="T7" fmla="*/ 0 h 693"/>
              <a:gd name="T8" fmla="*/ 165 w 165"/>
              <a:gd name="T9" fmla="*/ 530 h 693"/>
              <a:gd name="T10" fmla="*/ 165 w 165"/>
              <a:gd name="T11" fmla="*/ 530 h 693"/>
              <a:gd name="T12" fmla="*/ 165 w 165"/>
              <a:gd name="T13" fmla="*/ 530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" h="693">
                <a:moveTo>
                  <a:pt x="165" y="530"/>
                </a:moveTo>
                <a:lnTo>
                  <a:pt x="0" y="693"/>
                </a:lnTo>
                <a:lnTo>
                  <a:pt x="0" y="163"/>
                </a:lnTo>
                <a:lnTo>
                  <a:pt x="165" y="0"/>
                </a:lnTo>
                <a:lnTo>
                  <a:pt x="165" y="530"/>
                </a:lnTo>
                <a:lnTo>
                  <a:pt x="165" y="530"/>
                </a:lnTo>
                <a:lnTo>
                  <a:pt x="165" y="5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îṩḻïḋè"/>
          <p:cNvSpPr/>
          <p:nvPr/>
        </p:nvSpPr>
        <p:spPr bwMode="auto">
          <a:xfrm>
            <a:off x="2427605" y="4660900"/>
            <a:ext cx="1504315" cy="179705"/>
          </a:xfrm>
          <a:custGeom>
            <a:avLst/>
            <a:gdLst>
              <a:gd name="connsiteX0" fmla="*/ 1841085 w 2015162"/>
              <a:gd name="connsiteY0" fmla="*/ 0 h 240462"/>
              <a:gd name="connsiteX1" fmla="*/ 2015162 w 2015162"/>
              <a:gd name="connsiteY1" fmla="*/ 0 h 240462"/>
              <a:gd name="connsiteX2" fmla="*/ 2015162 w 2015162"/>
              <a:gd name="connsiteY2" fmla="*/ 240462 h 240462"/>
              <a:gd name="connsiteX3" fmla="*/ 1841085 w 2015162"/>
              <a:gd name="connsiteY3" fmla="*/ 240462 h 240462"/>
              <a:gd name="connsiteX4" fmla="*/ 1963529 w 2015162"/>
              <a:gd name="connsiteY4" fmla="*/ 118018 h 240462"/>
              <a:gd name="connsiteX5" fmla="*/ 243412 w 2015162"/>
              <a:gd name="connsiteY5" fmla="*/ 0 h 240462"/>
              <a:gd name="connsiteX6" fmla="*/ 1785025 w 2015162"/>
              <a:gd name="connsiteY6" fmla="*/ 0 h 240462"/>
              <a:gd name="connsiteX7" fmla="*/ 1907469 w 2015162"/>
              <a:gd name="connsiteY7" fmla="*/ 118018 h 240462"/>
              <a:gd name="connsiteX8" fmla="*/ 1785025 w 2015162"/>
              <a:gd name="connsiteY8" fmla="*/ 240462 h 240462"/>
              <a:gd name="connsiteX9" fmla="*/ 0 w 2015162"/>
              <a:gd name="connsiteY9" fmla="*/ 240462 h 2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5162" h="240462">
                <a:moveTo>
                  <a:pt x="1841085" y="0"/>
                </a:moveTo>
                <a:lnTo>
                  <a:pt x="2015162" y="0"/>
                </a:lnTo>
                <a:lnTo>
                  <a:pt x="2015162" y="240462"/>
                </a:lnTo>
                <a:lnTo>
                  <a:pt x="1841085" y="240462"/>
                </a:lnTo>
                <a:lnTo>
                  <a:pt x="1963529" y="118018"/>
                </a:lnTo>
                <a:close/>
                <a:moveTo>
                  <a:pt x="243412" y="0"/>
                </a:moveTo>
                <a:lnTo>
                  <a:pt x="1785025" y="0"/>
                </a:lnTo>
                <a:lnTo>
                  <a:pt x="1907469" y="118018"/>
                </a:lnTo>
                <a:lnTo>
                  <a:pt x="1785025" y="240462"/>
                </a:lnTo>
                <a:lnTo>
                  <a:pt x="0" y="2404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i$1ïďé"/>
          <p:cNvSpPr/>
          <p:nvPr/>
        </p:nvSpPr>
        <p:spPr bwMode="auto">
          <a:xfrm>
            <a:off x="3931920" y="4076065"/>
            <a:ext cx="180340" cy="767715"/>
          </a:xfrm>
          <a:custGeom>
            <a:avLst/>
            <a:gdLst>
              <a:gd name="T0" fmla="*/ 161 w 161"/>
              <a:gd name="T1" fmla="*/ 533 h 696"/>
              <a:gd name="T2" fmla="*/ 0 w 161"/>
              <a:gd name="T3" fmla="*/ 696 h 696"/>
              <a:gd name="T4" fmla="*/ 0 w 161"/>
              <a:gd name="T5" fmla="*/ 166 h 696"/>
              <a:gd name="T6" fmla="*/ 161 w 161"/>
              <a:gd name="T7" fmla="*/ 0 h 696"/>
              <a:gd name="T8" fmla="*/ 161 w 161"/>
              <a:gd name="T9" fmla="*/ 533 h 696"/>
              <a:gd name="T10" fmla="*/ 161 w 161"/>
              <a:gd name="T11" fmla="*/ 533 h 696"/>
              <a:gd name="T12" fmla="*/ 161 w 161"/>
              <a:gd name="T13" fmla="*/ 533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" h="696">
                <a:moveTo>
                  <a:pt x="161" y="533"/>
                </a:moveTo>
                <a:lnTo>
                  <a:pt x="0" y="696"/>
                </a:lnTo>
                <a:lnTo>
                  <a:pt x="0" y="166"/>
                </a:lnTo>
                <a:lnTo>
                  <a:pt x="161" y="0"/>
                </a:lnTo>
                <a:lnTo>
                  <a:pt x="161" y="533"/>
                </a:lnTo>
                <a:lnTo>
                  <a:pt x="161" y="533"/>
                </a:lnTo>
                <a:lnTo>
                  <a:pt x="161" y="5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ïṡļidè"/>
          <p:cNvSpPr/>
          <p:nvPr/>
        </p:nvSpPr>
        <p:spPr bwMode="auto">
          <a:xfrm>
            <a:off x="3930015" y="4076065"/>
            <a:ext cx="1504315" cy="179705"/>
          </a:xfrm>
          <a:custGeom>
            <a:avLst/>
            <a:gdLst>
              <a:gd name="connsiteX0" fmla="*/ 1840830 w 2015162"/>
              <a:gd name="connsiteY0" fmla="*/ 0 h 240462"/>
              <a:gd name="connsiteX1" fmla="*/ 2015162 w 2015162"/>
              <a:gd name="connsiteY1" fmla="*/ 0 h 240462"/>
              <a:gd name="connsiteX2" fmla="*/ 2015162 w 2015162"/>
              <a:gd name="connsiteY2" fmla="*/ 240462 h 240462"/>
              <a:gd name="connsiteX3" fmla="*/ 1840830 w 2015162"/>
              <a:gd name="connsiteY3" fmla="*/ 240462 h 240462"/>
              <a:gd name="connsiteX4" fmla="*/ 1963454 w 2015162"/>
              <a:gd name="connsiteY4" fmla="*/ 120231 h 240462"/>
              <a:gd name="connsiteX5" fmla="*/ 240815 w 2015162"/>
              <a:gd name="connsiteY5" fmla="*/ 0 h 240462"/>
              <a:gd name="connsiteX6" fmla="*/ 1784688 w 2015162"/>
              <a:gd name="connsiteY6" fmla="*/ 0 h 240462"/>
              <a:gd name="connsiteX7" fmla="*/ 1907312 w 2015162"/>
              <a:gd name="connsiteY7" fmla="*/ 120231 h 240462"/>
              <a:gd name="connsiteX8" fmla="*/ 1784688 w 2015162"/>
              <a:gd name="connsiteY8" fmla="*/ 240462 h 240462"/>
              <a:gd name="connsiteX9" fmla="*/ 0 w 2015162"/>
              <a:gd name="connsiteY9" fmla="*/ 240462 h 2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5162" h="240462">
                <a:moveTo>
                  <a:pt x="1840830" y="0"/>
                </a:moveTo>
                <a:lnTo>
                  <a:pt x="2015162" y="0"/>
                </a:lnTo>
                <a:lnTo>
                  <a:pt x="2015162" y="240462"/>
                </a:lnTo>
                <a:lnTo>
                  <a:pt x="1840830" y="240462"/>
                </a:lnTo>
                <a:lnTo>
                  <a:pt x="1963454" y="120231"/>
                </a:lnTo>
                <a:close/>
                <a:moveTo>
                  <a:pt x="240815" y="0"/>
                </a:moveTo>
                <a:lnTo>
                  <a:pt x="1784688" y="0"/>
                </a:lnTo>
                <a:lnTo>
                  <a:pt x="1907312" y="120231"/>
                </a:lnTo>
                <a:lnTo>
                  <a:pt x="1784688" y="240462"/>
                </a:lnTo>
                <a:lnTo>
                  <a:pt x="0" y="2404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išļidé"/>
          <p:cNvSpPr/>
          <p:nvPr/>
        </p:nvSpPr>
        <p:spPr bwMode="auto">
          <a:xfrm>
            <a:off x="5432425" y="3495040"/>
            <a:ext cx="180340" cy="767715"/>
          </a:xfrm>
          <a:custGeom>
            <a:avLst/>
            <a:gdLst>
              <a:gd name="T0" fmla="*/ 163 w 163"/>
              <a:gd name="T1" fmla="*/ 533 h 696"/>
              <a:gd name="T2" fmla="*/ 0 w 163"/>
              <a:gd name="T3" fmla="*/ 696 h 696"/>
              <a:gd name="T4" fmla="*/ 0 w 163"/>
              <a:gd name="T5" fmla="*/ 166 h 696"/>
              <a:gd name="T6" fmla="*/ 163 w 163"/>
              <a:gd name="T7" fmla="*/ 0 h 696"/>
              <a:gd name="T8" fmla="*/ 163 w 163"/>
              <a:gd name="T9" fmla="*/ 533 h 696"/>
              <a:gd name="T10" fmla="*/ 163 w 163"/>
              <a:gd name="T11" fmla="*/ 533 h 696"/>
              <a:gd name="T12" fmla="*/ 163 w 163"/>
              <a:gd name="T13" fmla="*/ 533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" h="696">
                <a:moveTo>
                  <a:pt x="163" y="533"/>
                </a:moveTo>
                <a:lnTo>
                  <a:pt x="0" y="696"/>
                </a:lnTo>
                <a:lnTo>
                  <a:pt x="0" y="166"/>
                </a:lnTo>
                <a:lnTo>
                  <a:pt x="163" y="0"/>
                </a:lnTo>
                <a:lnTo>
                  <a:pt x="163" y="533"/>
                </a:lnTo>
                <a:lnTo>
                  <a:pt x="163" y="533"/>
                </a:lnTo>
                <a:lnTo>
                  <a:pt x="163" y="5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i$ḻïdè"/>
          <p:cNvSpPr/>
          <p:nvPr/>
        </p:nvSpPr>
        <p:spPr bwMode="auto">
          <a:xfrm>
            <a:off x="5432425" y="3495040"/>
            <a:ext cx="1504315" cy="179705"/>
          </a:xfrm>
          <a:custGeom>
            <a:avLst/>
            <a:gdLst>
              <a:gd name="connsiteX0" fmla="*/ 1840830 w 2015162"/>
              <a:gd name="connsiteY0" fmla="*/ 0 h 240462"/>
              <a:gd name="connsiteX1" fmla="*/ 2015162 w 2015162"/>
              <a:gd name="connsiteY1" fmla="*/ 0 h 240462"/>
              <a:gd name="connsiteX2" fmla="*/ 2015162 w 2015162"/>
              <a:gd name="connsiteY2" fmla="*/ 240462 h 240462"/>
              <a:gd name="connsiteX3" fmla="*/ 1840830 w 2015162"/>
              <a:gd name="connsiteY3" fmla="*/ 240462 h 240462"/>
              <a:gd name="connsiteX4" fmla="*/ 1963454 w 2015162"/>
              <a:gd name="connsiteY4" fmla="*/ 121697 h 240462"/>
              <a:gd name="connsiteX5" fmla="*/ 240815 w 2015162"/>
              <a:gd name="connsiteY5" fmla="*/ 0 h 240462"/>
              <a:gd name="connsiteX6" fmla="*/ 1784689 w 2015162"/>
              <a:gd name="connsiteY6" fmla="*/ 0 h 240462"/>
              <a:gd name="connsiteX7" fmla="*/ 1907313 w 2015162"/>
              <a:gd name="connsiteY7" fmla="*/ 121697 h 240462"/>
              <a:gd name="connsiteX8" fmla="*/ 1784689 w 2015162"/>
              <a:gd name="connsiteY8" fmla="*/ 240462 h 240462"/>
              <a:gd name="connsiteX9" fmla="*/ 0 w 2015162"/>
              <a:gd name="connsiteY9" fmla="*/ 240462 h 2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5162" h="240462">
                <a:moveTo>
                  <a:pt x="1840830" y="0"/>
                </a:moveTo>
                <a:lnTo>
                  <a:pt x="2015162" y="0"/>
                </a:lnTo>
                <a:lnTo>
                  <a:pt x="2015162" y="240462"/>
                </a:lnTo>
                <a:lnTo>
                  <a:pt x="1840830" y="240462"/>
                </a:lnTo>
                <a:lnTo>
                  <a:pt x="1963454" y="121697"/>
                </a:lnTo>
                <a:close/>
                <a:moveTo>
                  <a:pt x="240815" y="0"/>
                </a:moveTo>
                <a:lnTo>
                  <a:pt x="1784689" y="0"/>
                </a:lnTo>
                <a:lnTo>
                  <a:pt x="1907313" y="121697"/>
                </a:lnTo>
                <a:lnTo>
                  <a:pt x="1784689" y="240462"/>
                </a:lnTo>
                <a:lnTo>
                  <a:pt x="0" y="2404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îṣ1ide"/>
          <p:cNvSpPr/>
          <p:nvPr/>
        </p:nvSpPr>
        <p:spPr bwMode="auto">
          <a:xfrm>
            <a:off x="6934200" y="2913380"/>
            <a:ext cx="180340" cy="767715"/>
          </a:xfrm>
          <a:custGeom>
            <a:avLst/>
            <a:gdLst>
              <a:gd name="T0" fmla="*/ 163 w 163"/>
              <a:gd name="T1" fmla="*/ 533 h 696"/>
              <a:gd name="T2" fmla="*/ 0 w 163"/>
              <a:gd name="T3" fmla="*/ 696 h 696"/>
              <a:gd name="T4" fmla="*/ 0 w 163"/>
              <a:gd name="T5" fmla="*/ 164 h 696"/>
              <a:gd name="T6" fmla="*/ 163 w 163"/>
              <a:gd name="T7" fmla="*/ 0 h 696"/>
              <a:gd name="T8" fmla="*/ 163 w 163"/>
              <a:gd name="T9" fmla="*/ 533 h 696"/>
              <a:gd name="T10" fmla="*/ 163 w 163"/>
              <a:gd name="T11" fmla="*/ 533 h 696"/>
              <a:gd name="T12" fmla="*/ 163 w 163"/>
              <a:gd name="T13" fmla="*/ 533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" h="696">
                <a:moveTo>
                  <a:pt x="163" y="533"/>
                </a:moveTo>
                <a:lnTo>
                  <a:pt x="0" y="696"/>
                </a:lnTo>
                <a:lnTo>
                  <a:pt x="0" y="164"/>
                </a:lnTo>
                <a:lnTo>
                  <a:pt x="163" y="0"/>
                </a:lnTo>
                <a:lnTo>
                  <a:pt x="163" y="533"/>
                </a:lnTo>
                <a:lnTo>
                  <a:pt x="163" y="533"/>
                </a:lnTo>
                <a:lnTo>
                  <a:pt x="163" y="5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ïsliḋê"/>
          <p:cNvSpPr/>
          <p:nvPr/>
        </p:nvSpPr>
        <p:spPr bwMode="auto">
          <a:xfrm>
            <a:off x="6934200" y="2913380"/>
            <a:ext cx="1504315" cy="179705"/>
          </a:xfrm>
          <a:custGeom>
            <a:avLst/>
            <a:gdLst>
              <a:gd name="connsiteX0" fmla="*/ 1840830 w 2015162"/>
              <a:gd name="connsiteY0" fmla="*/ 0 h 240462"/>
              <a:gd name="connsiteX1" fmla="*/ 2015162 w 2015162"/>
              <a:gd name="connsiteY1" fmla="*/ 0 h 240462"/>
              <a:gd name="connsiteX2" fmla="*/ 2015162 w 2015162"/>
              <a:gd name="connsiteY2" fmla="*/ 240462 h 240462"/>
              <a:gd name="connsiteX3" fmla="*/ 1840830 w 2015162"/>
              <a:gd name="connsiteY3" fmla="*/ 240462 h 240462"/>
              <a:gd name="connsiteX4" fmla="*/ 1963453 w 2015162"/>
              <a:gd name="connsiteY4" fmla="*/ 121697 h 240462"/>
              <a:gd name="connsiteX5" fmla="*/ 240815 w 2015162"/>
              <a:gd name="connsiteY5" fmla="*/ 0 h 240462"/>
              <a:gd name="connsiteX6" fmla="*/ 1784689 w 2015162"/>
              <a:gd name="connsiteY6" fmla="*/ 0 h 240462"/>
              <a:gd name="connsiteX7" fmla="*/ 1907312 w 2015162"/>
              <a:gd name="connsiteY7" fmla="*/ 121697 h 240462"/>
              <a:gd name="connsiteX8" fmla="*/ 1784689 w 2015162"/>
              <a:gd name="connsiteY8" fmla="*/ 240462 h 240462"/>
              <a:gd name="connsiteX9" fmla="*/ 0 w 2015162"/>
              <a:gd name="connsiteY9" fmla="*/ 240462 h 2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5162" h="240462">
                <a:moveTo>
                  <a:pt x="1840830" y="0"/>
                </a:moveTo>
                <a:lnTo>
                  <a:pt x="2015162" y="0"/>
                </a:lnTo>
                <a:lnTo>
                  <a:pt x="2015162" y="240462"/>
                </a:lnTo>
                <a:lnTo>
                  <a:pt x="1840830" y="240462"/>
                </a:lnTo>
                <a:lnTo>
                  <a:pt x="1963453" y="121697"/>
                </a:lnTo>
                <a:close/>
                <a:moveTo>
                  <a:pt x="240815" y="0"/>
                </a:moveTo>
                <a:lnTo>
                  <a:pt x="1784689" y="0"/>
                </a:lnTo>
                <a:lnTo>
                  <a:pt x="1907312" y="121697"/>
                </a:lnTo>
                <a:lnTo>
                  <a:pt x="1784689" y="240462"/>
                </a:lnTo>
                <a:lnTo>
                  <a:pt x="0" y="2404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išļïdê"/>
          <p:cNvSpPr/>
          <p:nvPr/>
        </p:nvSpPr>
        <p:spPr bwMode="auto">
          <a:xfrm>
            <a:off x="8436610" y="2326005"/>
            <a:ext cx="180340" cy="767715"/>
          </a:xfrm>
          <a:custGeom>
            <a:avLst/>
            <a:gdLst>
              <a:gd name="T0" fmla="*/ 164 w 164"/>
              <a:gd name="T1" fmla="*/ 533 h 697"/>
              <a:gd name="T2" fmla="*/ 0 w 164"/>
              <a:gd name="T3" fmla="*/ 697 h 697"/>
              <a:gd name="T4" fmla="*/ 0 w 164"/>
              <a:gd name="T5" fmla="*/ 166 h 697"/>
              <a:gd name="T6" fmla="*/ 164 w 164"/>
              <a:gd name="T7" fmla="*/ 0 h 697"/>
              <a:gd name="T8" fmla="*/ 164 w 164"/>
              <a:gd name="T9" fmla="*/ 533 h 697"/>
              <a:gd name="T10" fmla="*/ 164 w 164"/>
              <a:gd name="T11" fmla="*/ 533 h 697"/>
              <a:gd name="T12" fmla="*/ 164 w 164"/>
              <a:gd name="T13" fmla="*/ 533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4" h="697">
                <a:moveTo>
                  <a:pt x="164" y="533"/>
                </a:moveTo>
                <a:lnTo>
                  <a:pt x="0" y="697"/>
                </a:lnTo>
                <a:lnTo>
                  <a:pt x="0" y="166"/>
                </a:lnTo>
                <a:lnTo>
                  <a:pt x="164" y="0"/>
                </a:lnTo>
                <a:lnTo>
                  <a:pt x="164" y="533"/>
                </a:lnTo>
                <a:lnTo>
                  <a:pt x="164" y="533"/>
                </a:lnTo>
                <a:lnTo>
                  <a:pt x="164" y="5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i$ľídé"/>
          <p:cNvSpPr/>
          <p:nvPr/>
        </p:nvSpPr>
        <p:spPr bwMode="auto">
          <a:xfrm>
            <a:off x="8436610" y="2326005"/>
            <a:ext cx="1505585" cy="182880"/>
          </a:xfrm>
          <a:custGeom>
            <a:avLst/>
            <a:gdLst>
              <a:gd name="T0" fmla="*/ 1367 w 1367"/>
              <a:gd name="T1" fmla="*/ 0 h 166"/>
              <a:gd name="T2" fmla="*/ 164 w 1367"/>
              <a:gd name="T3" fmla="*/ 0 h 166"/>
              <a:gd name="T4" fmla="*/ 0 w 1367"/>
              <a:gd name="T5" fmla="*/ 166 h 166"/>
              <a:gd name="T6" fmla="*/ 1367 w 1367"/>
              <a:gd name="T7" fmla="*/ 166 h 166"/>
              <a:gd name="T8" fmla="*/ 1367 w 1367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7" h="166">
                <a:moveTo>
                  <a:pt x="1367" y="0"/>
                </a:moveTo>
                <a:lnTo>
                  <a:pt x="164" y="0"/>
                </a:lnTo>
                <a:lnTo>
                  <a:pt x="0" y="166"/>
                </a:lnTo>
                <a:lnTo>
                  <a:pt x="1367" y="166"/>
                </a:lnTo>
                <a:lnTo>
                  <a:pt x="136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ïṡļîď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 rot="0">
            <a:off x="986790" y="2066290"/>
            <a:ext cx="1293495" cy="3180080"/>
            <a:chOff x="5083795" y="1205553"/>
            <a:chExt cx="2011351" cy="4945545"/>
          </a:xfrm>
        </p:grpSpPr>
        <p:sp>
          <p:nvSpPr>
            <p:cNvPr id="62" name="îṥľiďe"/>
            <p:cNvSpPr/>
            <p:nvPr/>
          </p:nvSpPr>
          <p:spPr>
            <a:xfrm>
              <a:off x="5083795" y="5889884"/>
              <a:ext cx="1662273" cy="261214"/>
            </a:xfrm>
            <a:custGeom>
              <a:avLst/>
              <a:gdLst/>
              <a:ahLst/>
              <a:cxnLst/>
              <a:rect l="0" t="0" r="0" b="0"/>
              <a:pathLst>
                <a:path w="1662273" h="261214">
                  <a:moveTo>
                    <a:pt x="1655743" y="131219"/>
                  </a:moveTo>
                  <a:cubicBezTo>
                    <a:pt x="1655743" y="198897"/>
                    <a:pt x="1287668" y="253515"/>
                    <a:pt x="831730" y="253515"/>
                  </a:cubicBezTo>
                  <a:cubicBezTo>
                    <a:pt x="376980" y="253515"/>
                    <a:pt x="8905" y="198897"/>
                    <a:pt x="8905" y="131219"/>
                  </a:cubicBezTo>
                  <a:cubicBezTo>
                    <a:pt x="8905" y="63541"/>
                    <a:pt x="376980" y="8924"/>
                    <a:pt x="832918" y="8924"/>
                  </a:cubicBezTo>
                  <a:cubicBezTo>
                    <a:pt x="1287668" y="7736"/>
                    <a:pt x="1655743" y="63541"/>
                    <a:pt x="1655743" y="131219"/>
                  </a:cubicBezTo>
                  <a:close/>
                </a:path>
              </a:pathLst>
            </a:custGeom>
            <a:solidFill>
              <a:srgbClr val="D3D2CD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íślîḋè"/>
            <p:cNvSpPr/>
            <p:nvPr/>
          </p:nvSpPr>
          <p:spPr>
            <a:xfrm>
              <a:off x="5650927" y="2419318"/>
              <a:ext cx="593669" cy="569922"/>
            </a:xfrm>
            <a:custGeom>
              <a:avLst/>
              <a:gdLst/>
              <a:ahLst/>
              <a:cxnLst/>
              <a:rect l="0" t="0" r="0" b="0"/>
              <a:pathLst>
                <a:path w="593668" h="569921">
                  <a:moveTo>
                    <a:pt x="493754" y="499275"/>
                  </a:moveTo>
                  <a:cubicBezTo>
                    <a:pt x="551934" y="392415"/>
                    <a:pt x="601802" y="407850"/>
                    <a:pt x="586367" y="251122"/>
                  </a:cubicBezTo>
                  <a:cubicBezTo>
                    <a:pt x="586367" y="251122"/>
                    <a:pt x="404704" y="202441"/>
                    <a:pt x="405891" y="17216"/>
                  </a:cubicBezTo>
                  <a:cubicBezTo>
                    <a:pt x="405891" y="17216"/>
                    <a:pt x="339400" y="51649"/>
                    <a:pt x="282408" y="54024"/>
                  </a:cubicBezTo>
                  <a:cubicBezTo>
                    <a:pt x="225416" y="56398"/>
                    <a:pt x="160112" y="8905"/>
                    <a:pt x="160112" y="8905"/>
                  </a:cubicBezTo>
                  <a:cubicBezTo>
                    <a:pt x="160112" y="8905"/>
                    <a:pt x="175548" y="209565"/>
                    <a:pt x="14070" y="251122"/>
                  </a:cubicBezTo>
                  <a:cubicBezTo>
                    <a:pt x="-6115" y="413787"/>
                    <a:pt x="33067" y="429222"/>
                    <a:pt x="128054" y="513523"/>
                  </a:cubicBezTo>
                  <a:cubicBezTo>
                    <a:pt x="196920" y="574077"/>
                    <a:pt x="440324" y="597824"/>
                    <a:pt x="493754" y="499275"/>
                  </a:cubicBezTo>
                  <a:close/>
                </a:path>
              </a:pathLst>
            </a:custGeom>
            <a:solidFill>
              <a:srgbClr val="FECE9A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îŝlíḋê"/>
            <p:cNvSpPr/>
            <p:nvPr/>
          </p:nvSpPr>
          <p:spPr>
            <a:xfrm>
              <a:off x="5799760" y="2425255"/>
              <a:ext cx="308708" cy="178100"/>
            </a:xfrm>
            <a:custGeom>
              <a:avLst/>
              <a:gdLst/>
              <a:ahLst/>
              <a:cxnLst/>
              <a:rect l="0" t="0" r="0" b="0"/>
              <a:pathLst>
                <a:path w="308707" h="178100">
                  <a:moveTo>
                    <a:pt x="310489" y="164446"/>
                  </a:moveTo>
                  <a:cubicBezTo>
                    <a:pt x="310489" y="164446"/>
                    <a:pt x="310489" y="164446"/>
                    <a:pt x="310489" y="164446"/>
                  </a:cubicBezTo>
                  <a:cubicBezTo>
                    <a:pt x="279618" y="128826"/>
                    <a:pt x="255871" y="80145"/>
                    <a:pt x="255871" y="11280"/>
                  </a:cubicBezTo>
                  <a:cubicBezTo>
                    <a:pt x="255871" y="11280"/>
                    <a:pt x="189380" y="45713"/>
                    <a:pt x="132388" y="48087"/>
                  </a:cubicBezTo>
                  <a:cubicBezTo>
                    <a:pt x="88457" y="49274"/>
                    <a:pt x="39776" y="21966"/>
                    <a:pt x="19591" y="8905"/>
                  </a:cubicBezTo>
                  <a:lnTo>
                    <a:pt x="8905" y="20778"/>
                  </a:lnTo>
                  <a:cubicBezTo>
                    <a:pt x="8905" y="23153"/>
                    <a:pt x="8905" y="24340"/>
                    <a:pt x="8905" y="26715"/>
                  </a:cubicBezTo>
                  <a:cubicBezTo>
                    <a:pt x="26715" y="51649"/>
                    <a:pt x="162072" y="225000"/>
                    <a:pt x="310489" y="164446"/>
                  </a:cubicBezTo>
                  <a:close/>
                </a:path>
              </a:pathLst>
            </a:custGeom>
            <a:solidFill>
              <a:srgbClr val="EEB881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isļïde"/>
            <p:cNvSpPr/>
            <p:nvPr/>
          </p:nvSpPr>
          <p:spPr>
            <a:xfrm>
              <a:off x="5430498" y="4197948"/>
              <a:ext cx="1032984" cy="1674145"/>
            </a:xfrm>
            <a:custGeom>
              <a:avLst/>
              <a:gdLst/>
              <a:ahLst/>
              <a:cxnLst/>
              <a:rect l="0" t="0" r="0" b="0"/>
              <a:pathLst>
                <a:path w="1032983" h="1674144">
                  <a:moveTo>
                    <a:pt x="1025266" y="8905"/>
                  </a:moveTo>
                  <a:lnTo>
                    <a:pt x="912469" y="1671176"/>
                  </a:lnTo>
                  <a:lnTo>
                    <a:pt x="671440" y="1671176"/>
                  </a:lnTo>
                  <a:lnTo>
                    <a:pt x="501650" y="375792"/>
                  </a:lnTo>
                  <a:lnTo>
                    <a:pt x="308114" y="1671176"/>
                  </a:lnTo>
                  <a:lnTo>
                    <a:pt x="65897" y="1671176"/>
                  </a:lnTo>
                  <a:lnTo>
                    <a:pt x="8905" y="8905"/>
                  </a:lnTo>
                  <a:close/>
                </a:path>
              </a:pathLst>
            </a:custGeom>
            <a:solidFill>
              <a:srgbClr val="193747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iś1iďê"/>
            <p:cNvSpPr/>
            <p:nvPr/>
          </p:nvSpPr>
          <p:spPr>
            <a:xfrm>
              <a:off x="6083074" y="5860220"/>
              <a:ext cx="463062" cy="189974"/>
            </a:xfrm>
            <a:custGeom>
              <a:avLst/>
              <a:gdLst/>
              <a:ahLst/>
              <a:cxnLst/>
              <a:rect l="0" t="0" r="0" b="0"/>
              <a:pathLst>
                <a:path w="463061" h="189973">
                  <a:moveTo>
                    <a:pt x="261080" y="8905"/>
                  </a:moveTo>
                  <a:cubicBezTo>
                    <a:pt x="261080" y="8905"/>
                    <a:pt x="445117" y="43338"/>
                    <a:pt x="456991" y="119327"/>
                  </a:cubicBezTo>
                  <a:cubicBezTo>
                    <a:pt x="467677" y="196504"/>
                    <a:pt x="150657" y="191755"/>
                    <a:pt x="63982" y="175132"/>
                  </a:cubicBezTo>
                  <a:cubicBezTo>
                    <a:pt x="-22694" y="159697"/>
                    <a:pt x="18863" y="8905"/>
                    <a:pt x="18863" y="8905"/>
                  </a:cubicBezTo>
                  <a:lnTo>
                    <a:pt x="261080" y="8905"/>
                  </a:lnTo>
                  <a:close/>
                </a:path>
              </a:pathLst>
            </a:custGeom>
            <a:solidFill>
              <a:srgbClr val="271714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iṡļîḑé"/>
            <p:cNvSpPr/>
            <p:nvPr/>
          </p:nvSpPr>
          <p:spPr>
            <a:xfrm>
              <a:off x="5291315" y="5860220"/>
              <a:ext cx="463062" cy="189974"/>
            </a:xfrm>
            <a:custGeom>
              <a:avLst/>
              <a:gdLst/>
              <a:ahLst/>
              <a:cxnLst/>
              <a:rect l="0" t="0" r="0" b="0"/>
              <a:pathLst>
                <a:path w="463061" h="189973">
                  <a:moveTo>
                    <a:pt x="205080" y="8905"/>
                  </a:moveTo>
                  <a:cubicBezTo>
                    <a:pt x="205080" y="8905"/>
                    <a:pt x="21042" y="43338"/>
                    <a:pt x="9169" y="119327"/>
                  </a:cubicBezTo>
                  <a:cubicBezTo>
                    <a:pt x="-1517" y="196504"/>
                    <a:pt x="315502" y="191755"/>
                    <a:pt x="402178" y="175132"/>
                  </a:cubicBezTo>
                  <a:cubicBezTo>
                    <a:pt x="488853" y="159697"/>
                    <a:pt x="447297" y="8905"/>
                    <a:pt x="447297" y="8905"/>
                  </a:cubicBezTo>
                  <a:lnTo>
                    <a:pt x="205080" y="8905"/>
                  </a:lnTo>
                  <a:close/>
                </a:path>
              </a:pathLst>
            </a:custGeom>
            <a:solidFill>
              <a:srgbClr val="271714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ïṧliḓê"/>
            <p:cNvSpPr/>
            <p:nvPr/>
          </p:nvSpPr>
          <p:spPr>
            <a:xfrm>
              <a:off x="6497734" y="4192012"/>
              <a:ext cx="261214" cy="320581"/>
            </a:xfrm>
            <a:custGeom>
              <a:avLst/>
              <a:gdLst/>
              <a:ahLst/>
              <a:cxnLst/>
              <a:rect l="0" t="0" r="0" b="0"/>
              <a:pathLst>
                <a:path w="261214" h="320580">
                  <a:moveTo>
                    <a:pt x="44706" y="8905"/>
                  </a:moveTo>
                  <a:cubicBezTo>
                    <a:pt x="44706" y="8905"/>
                    <a:pt x="37582" y="35026"/>
                    <a:pt x="20959" y="59961"/>
                  </a:cubicBezTo>
                  <a:cubicBezTo>
                    <a:pt x="4336" y="84895"/>
                    <a:pt x="1962" y="214314"/>
                    <a:pt x="32832" y="214314"/>
                  </a:cubicBezTo>
                  <a:cubicBezTo>
                    <a:pt x="75576" y="214314"/>
                    <a:pt x="72015" y="114578"/>
                    <a:pt x="88637" y="108641"/>
                  </a:cubicBezTo>
                  <a:cubicBezTo>
                    <a:pt x="88637" y="108641"/>
                    <a:pt x="121883" y="94393"/>
                    <a:pt x="124257" y="160884"/>
                  </a:cubicBezTo>
                  <a:cubicBezTo>
                    <a:pt x="126632" y="226187"/>
                    <a:pt x="112384" y="252309"/>
                    <a:pt x="92199" y="280805"/>
                  </a:cubicBezTo>
                  <a:cubicBezTo>
                    <a:pt x="67265" y="315238"/>
                    <a:pt x="131381" y="335423"/>
                    <a:pt x="187186" y="302177"/>
                  </a:cubicBezTo>
                  <a:cubicBezTo>
                    <a:pt x="261989" y="257058"/>
                    <a:pt x="257239" y="119327"/>
                    <a:pt x="247740" y="8905"/>
                  </a:cubicBezTo>
                  <a:lnTo>
                    <a:pt x="44706" y="8905"/>
                  </a:lnTo>
                  <a:close/>
                </a:path>
              </a:pathLst>
            </a:custGeom>
            <a:solidFill>
              <a:srgbClr val="F4D7A8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îṩļíḋè"/>
            <p:cNvSpPr/>
            <p:nvPr/>
          </p:nvSpPr>
          <p:spPr>
            <a:xfrm>
              <a:off x="5104669" y="4192012"/>
              <a:ext cx="261214" cy="320581"/>
            </a:xfrm>
            <a:custGeom>
              <a:avLst/>
              <a:gdLst/>
              <a:ahLst/>
              <a:cxnLst/>
              <a:rect l="0" t="0" r="0" b="0"/>
              <a:pathLst>
                <a:path w="261214" h="320580">
                  <a:moveTo>
                    <a:pt x="217187" y="8905"/>
                  </a:moveTo>
                  <a:cubicBezTo>
                    <a:pt x="217187" y="8905"/>
                    <a:pt x="224311" y="35026"/>
                    <a:pt x="240934" y="59961"/>
                  </a:cubicBezTo>
                  <a:cubicBezTo>
                    <a:pt x="257556" y="84895"/>
                    <a:pt x="259931" y="214314"/>
                    <a:pt x="229060" y="214314"/>
                  </a:cubicBezTo>
                  <a:cubicBezTo>
                    <a:pt x="186316" y="214314"/>
                    <a:pt x="189878" y="114578"/>
                    <a:pt x="173255" y="108641"/>
                  </a:cubicBezTo>
                  <a:cubicBezTo>
                    <a:pt x="173255" y="108641"/>
                    <a:pt x="140010" y="94393"/>
                    <a:pt x="137635" y="160884"/>
                  </a:cubicBezTo>
                  <a:cubicBezTo>
                    <a:pt x="135261" y="226187"/>
                    <a:pt x="149509" y="252309"/>
                    <a:pt x="169693" y="280805"/>
                  </a:cubicBezTo>
                  <a:cubicBezTo>
                    <a:pt x="194627" y="315238"/>
                    <a:pt x="130511" y="335423"/>
                    <a:pt x="74706" y="302177"/>
                  </a:cubicBezTo>
                  <a:cubicBezTo>
                    <a:pt x="-96" y="257058"/>
                    <a:pt x="4653" y="119327"/>
                    <a:pt x="14152" y="8905"/>
                  </a:cubicBezTo>
                  <a:lnTo>
                    <a:pt x="217187" y="8905"/>
                  </a:lnTo>
                  <a:close/>
                </a:path>
              </a:pathLst>
            </a:custGeom>
            <a:solidFill>
              <a:srgbClr val="F4D7A8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îṣ1íḍê"/>
            <p:cNvSpPr/>
            <p:nvPr/>
          </p:nvSpPr>
          <p:spPr>
            <a:xfrm>
              <a:off x="6274695" y="4574334"/>
              <a:ext cx="213721" cy="854882"/>
            </a:xfrm>
            <a:custGeom>
              <a:avLst/>
              <a:gdLst/>
              <a:ahLst/>
              <a:cxnLst/>
              <a:rect l="0" t="0" r="0" b="0"/>
              <a:pathLst>
                <a:path w="213720" h="854882">
                  <a:moveTo>
                    <a:pt x="214314" y="851914"/>
                  </a:moveTo>
                  <a:lnTo>
                    <a:pt x="8905" y="851914"/>
                  </a:lnTo>
                  <a:lnTo>
                    <a:pt x="8905" y="8905"/>
                  </a:lnTo>
                  <a:lnTo>
                    <a:pt x="213127" y="8905"/>
                  </a:lnTo>
                  <a:close/>
                </a:path>
              </a:pathLst>
            </a:custGeom>
            <a:solidFill>
              <a:srgbClr val="222A2C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ïŝļidé"/>
            <p:cNvSpPr/>
            <p:nvPr/>
          </p:nvSpPr>
          <p:spPr>
            <a:xfrm>
              <a:off x="6478917" y="4574334"/>
              <a:ext cx="605542" cy="854882"/>
            </a:xfrm>
            <a:custGeom>
              <a:avLst/>
              <a:gdLst/>
              <a:ahLst/>
              <a:cxnLst/>
              <a:rect l="0" t="0" r="0" b="0"/>
              <a:pathLst>
                <a:path w="605542" h="854882">
                  <a:moveTo>
                    <a:pt x="10092" y="851914"/>
                  </a:moveTo>
                  <a:lnTo>
                    <a:pt x="607323" y="552705"/>
                  </a:lnTo>
                  <a:lnTo>
                    <a:pt x="602574" y="8905"/>
                  </a:lnTo>
                  <a:lnTo>
                    <a:pt x="8905" y="305739"/>
                  </a:lnTo>
                  <a:close/>
                </a:path>
              </a:pathLst>
            </a:custGeom>
            <a:solidFill>
              <a:srgbClr val="111415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i$ľíḍê"/>
            <p:cNvSpPr/>
            <p:nvPr/>
          </p:nvSpPr>
          <p:spPr>
            <a:xfrm>
              <a:off x="6477730" y="4263252"/>
              <a:ext cx="617416" cy="736149"/>
            </a:xfrm>
            <a:custGeom>
              <a:avLst/>
              <a:gdLst/>
              <a:ahLst/>
              <a:cxnLst/>
              <a:rect l="0" t="0" r="0" b="0"/>
              <a:pathLst>
                <a:path w="617415" h="736148">
                  <a:moveTo>
                    <a:pt x="616822" y="8905"/>
                  </a:moveTo>
                  <a:lnTo>
                    <a:pt x="620384" y="362731"/>
                  </a:lnTo>
                  <a:cubicBezTo>
                    <a:pt x="620384" y="416161"/>
                    <a:pt x="583577" y="477903"/>
                    <a:pt x="537270" y="501650"/>
                  </a:cubicBezTo>
                  <a:lnTo>
                    <a:pt x="94393" y="722494"/>
                  </a:lnTo>
                  <a:cubicBezTo>
                    <a:pt x="48087" y="746241"/>
                    <a:pt x="10092" y="721307"/>
                    <a:pt x="10092" y="667877"/>
                  </a:cubicBezTo>
                  <a:lnTo>
                    <a:pt x="8905" y="319987"/>
                  </a:lnTo>
                  <a:lnTo>
                    <a:pt x="616822" y="8905"/>
                  </a:lnTo>
                  <a:close/>
                </a:path>
              </a:pathLst>
            </a:custGeom>
            <a:solidFill>
              <a:srgbClr val="475050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îS1ïḑè"/>
            <p:cNvSpPr/>
            <p:nvPr/>
          </p:nvSpPr>
          <p:spPr>
            <a:xfrm>
              <a:off x="6274695" y="4263252"/>
              <a:ext cx="819263" cy="320581"/>
            </a:xfrm>
            <a:custGeom>
              <a:avLst/>
              <a:gdLst/>
              <a:ahLst/>
              <a:cxnLst/>
              <a:rect l="0" t="0" r="0" b="0"/>
              <a:pathLst>
                <a:path w="819263" h="320580">
                  <a:moveTo>
                    <a:pt x="8905" y="319987"/>
                  </a:moveTo>
                  <a:lnTo>
                    <a:pt x="640569" y="8905"/>
                  </a:lnTo>
                  <a:lnTo>
                    <a:pt x="819857" y="8905"/>
                  </a:lnTo>
                  <a:lnTo>
                    <a:pt x="213127" y="319987"/>
                  </a:lnTo>
                  <a:close/>
                </a:path>
              </a:pathLst>
            </a:custGeom>
            <a:solidFill>
              <a:srgbClr val="353F40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îṧlîḋé"/>
            <p:cNvSpPr/>
            <p:nvPr/>
          </p:nvSpPr>
          <p:spPr>
            <a:xfrm>
              <a:off x="6538284" y="4341487"/>
              <a:ext cx="94987" cy="154354"/>
            </a:xfrm>
            <a:custGeom>
              <a:avLst/>
              <a:gdLst/>
              <a:ahLst/>
              <a:cxnLst/>
              <a:rect l="0" t="0" r="0" b="0"/>
              <a:pathLst>
                <a:path w="94987" h="154353">
                  <a:moveTo>
                    <a:pt x="16029" y="152702"/>
                  </a:moveTo>
                  <a:cubicBezTo>
                    <a:pt x="12467" y="155077"/>
                    <a:pt x="8905" y="152702"/>
                    <a:pt x="8905" y="147953"/>
                  </a:cubicBezTo>
                  <a:lnTo>
                    <a:pt x="8905" y="62465"/>
                  </a:lnTo>
                  <a:cubicBezTo>
                    <a:pt x="8905" y="57715"/>
                    <a:pt x="12467" y="51779"/>
                    <a:pt x="16029" y="49404"/>
                  </a:cubicBezTo>
                  <a:lnTo>
                    <a:pt x="82520" y="9035"/>
                  </a:lnTo>
                  <a:cubicBezTo>
                    <a:pt x="86082" y="6660"/>
                    <a:pt x="89644" y="37531"/>
                    <a:pt x="81333" y="52966"/>
                  </a:cubicBezTo>
                  <a:lnTo>
                    <a:pt x="56399" y="70776"/>
                  </a:lnTo>
                  <a:cubicBezTo>
                    <a:pt x="52837" y="73151"/>
                    <a:pt x="49275" y="79087"/>
                    <a:pt x="49275" y="83837"/>
                  </a:cubicBezTo>
                  <a:lnTo>
                    <a:pt x="49275" y="124206"/>
                  </a:lnTo>
                  <a:cubicBezTo>
                    <a:pt x="49275" y="128956"/>
                    <a:pt x="45712" y="134892"/>
                    <a:pt x="42151" y="137267"/>
                  </a:cubicBezTo>
                  <a:lnTo>
                    <a:pt x="16029" y="152702"/>
                  </a:lnTo>
                  <a:close/>
                </a:path>
              </a:pathLst>
            </a:custGeom>
            <a:solidFill>
              <a:srgbClr val="111415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îṧ1îḍè"/>
            <p:cNvSpPr/>
            <p:nvPr/>
          </p:nvSpPr>
          <p:spPr>
            <a:xfrm>
              <a:off x="6740131" y="4264695"/>
              <a:ext cx="71240" cy="106860"/>
            </a:xfrm>
            <a:custGeom>
              <a:avLst/>
              <a:gdLst/>
              <a:ahLst/>
              <a:cxnLst/>
              <a:rect l="0" t="0" r="0" b="0"/>
              <a:pathLst>
                <a:path w="71240" h="106860">
                  <a:moveTo>
                    <a:pt x="11280" y="28834"/>
                  </a:moveTo>
                  <a:lnTo>
                    <a:pt x="49274" y="9837"/>
                  </a:lnTo>
                  <a:cubicBezTo>
                    <a:pt x="54024" y="7462"/>
                    <a:pt x="57586" y="9837"/>
                    <a:pt x="58773" y="14586"/>
                  </a:cubicBezTo>
                  <a:lnTo>
                    <a:pt x="67085" y="84639"/>
                  </a:lnTo>
                  <a:cubicBezTo>
                    <a:pt x="68272" y="89388"/>
                    <a:pt x="65897" y="95325"/>
                    <a:pt x="61148" y="97700"/>
                  </a:cubicBezTo>
                  <a:lnTo>
                    <a:pt x="43338" y="107198"/>
                  </a:lnTo>
                  <a:cubicBezTo>
                    <a:pt x="39776" y="109573"/>
                    <a:pt x="35026" y="107198"/>
                    <a:pt x="35026" y="102449"/>
                  </a:cubicBezTo>
                  <a:lnTo>
                    <a:pt x="33839" y="59705"/>
                  </a:lnTo>
                  <a:cubicBezTo>
                    <a:pt x="33839" y="54955"/>
                    <a:pt x="30277" y="52581"/>
                    <a:pt x="25528" y="54955"/>
                  </a:cubicBezTo>
                  <a:lnTo>
                    <a:pt x="13654" y="58517"/>
                  </a:lnTo>
                  <a:cubicBezTo>
                    <a:pt x="8905" y="60892"/>
                    <a:pt x="8905" y="57330"/>
                    <a:pt x="8905" y="52581"/>
                  </a:cubicBezTo>
                  <a:lnTo>
                    <a:pt x="11280" y="28834"/>
                  </a:lnTo>
                  <a:close/>
                </a:path>
              </a:pathLst>
            </a:custGeom>
            <a:solidFill>
              <a:srgbClr val="111415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ïŝḻïḑê"/>
            <p:cNvSpPr/>
            <p:nvPr/>
          </p:nvSpPr>
          <p:spPr>
            <a:xfrm>
              <a:off x="6767440" y="4801883"/>
              <a:ext cx="94987" cy="118734"/>
            </a:xfrm>
            <a:custGeom>
              <a:avLst/>
              <a:gdLst/>
              <a:ahLst/>
              <a:cxnLst/>
              <a:rect l="0" t="0" r="0" b="0"/>
              <a:pathLst>
                <a:path w="94987" h="118733">
                  <a:moveTo>
                    <a:pt x="8905" y="71067"/>
                  </a:moveTo>
                  <a:cubicBezTo>
                    <a:pt x="8905" y="56818"/>
                    <a:pt x="18404" y="39008"/>
                    <a:pt x="31464" y="33072"/>
                  </a:cubicBezTo>
                  <a:lnTo>
                    <a:pt x="71834" y="11700"/>
                  </a:lnTo>
                  <a:cubicBezTo>
                    <a:pt x="83707" y="4576"/>
                    <a:pt x="94393" y="11700"/>
                    <a:pt x="94393" y="25948"/>
                  </a:cubicBezTo>
                  <a:lnTo>
                    <a:pt x="94393" y="56818"/>
                  </a:lnTo>
                  <a:cubicBezTo>
                    <a:pt x="94393" y="71067"/>
                    <a:pt x="84895" y="88877"/>
                    <a:pt x="71834" y="94813"/>
                  </a:cubicBezTo>
                  <a:lnTo>
                    <a:pt x="31464" y="116185"/>
                  </a:lnTo>
                  <a:cubicBezTo>
                    <a:pt x="19591" y="123309"/>
                    <a:pt x="8905" y="116185"/>
                    <a:pt x="8905" y="101938"/>
                  </a:cubicBezTo>
                  <a:lnTo>
                    <a:pt x="8905" y="71067"/>
                  </a:lnTo>
                  <a:close/>
                </a:path>
              </a:pathLst>
            </a:custGeom>
            <a:solidFill>
              <a:srgbClr val="222A2C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ïṣḷîḋé"/>
            <p:cNvSpPr/>
            <p:nvPr/>
          </p:nvSpPr>
          <p:spPr>
            <a:xfrm>
              <a:off x="5459491" y="1306005"/>
              <a:ext cx="937997" cy="1187337"/>
            </a:xfrm>
            <a:custGeom>
              <a:avLst/>
              <a:gdLst/>
              <a:ahLst/>
              <a:cxnLst/>
              <a:rect l="0" t="0" r="0" b="0"/>
              <a:pathLst>
                <a:path w="937996" h="1187336">
                  <a:moveTo>
                    <a:pt x="932157" y="609288"/>
                  </a:moveTo>
                  <a:cubicBezTo>
                    <a:pt x="952342" y="-37810"/>
                    <a:pt x="471470" y="9683"/>
                    <a:pt x="470282" y="9683"/>
                  </a:cubicBezTo>
                  <a:cubicBezTo>
                    <a:pt x="470282" y="9683"/>
                    <a:pt x="-11777" y="-36623"/>
                    <a:pt x="9595" y="609288"/>
                  </a:cubicBezTo>
                  <a:cubicBezTo>
                    <a:pt x="9595" y="609288"/>
                    <a:pt x="8408" y="878814"/>
                    <a:pt x="82023" y="980925"/>
                  </a:cubicBezTo>
                  <a:cubicBezTo>
                    <a:pt x="177010" y="1113906"/>
                    <a:pt x="351549" y="1182772"/>
                    <a:pt x="471470" y="1182772"/>
                  </a:cubicBezTo>
                  <a:cubicBezTo>
                    <a:pt x="590203" y="1182772"/>
                    <a:pt x="767117" y="1122218"/>
                    <a:pt x="860917" y="980925"/>
                  </a:cubicBezTo>
                  <a:cubicBezTo>
                    <a:pt x="933344" y="869315"/>
                    <a:pt x="932157" y="609288"/>
                    <a:pt x="932157" y="609288"/>
                  </a:cubicBezTo>
                  <a:close/>
                </a:path>
              </a:pathLst>
            </a:custGeom>
            <a:solidFill>
              <a:srgbClr val="FDCC9B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îs1ïḑe"/>
            <p:cNvSpPr/>
            <p:nvPr/>
          </p:nvSpPr>
          <p:spPr>
            <a:xfrm>
              <a:off x="6355434" y="1929947"/>
              <a:ext cx="106860" cy="213721"/>
            </a:xfrm>
            <a:custGeom>
              <a:avLst/>
              <a:gdLst/>
              <a:ahLst/>
              <a:cxnLst/>
              <a:rect l="0" t="0" r="0" b="0"/>
              <a:pathLst>
                <a:path w="106860" h="213720">
                  <a:moveTo>
                    <a:pt x="24340" y="39964"/>
                  </a:moveTo>
                  <a:cubicBezTo>
                    <a:pt x="24340" y="39964"/>
                    <a:pt x="52837" y="-15841"/>
                    <a:pt x="84895" y="22154"/>
                  </a:cubicBezTo>
                  <a:cubicBezTo>
                    <a:pt x="116953" y="60149"/>
                    <a:pt x="111016" y="214502"/>
                    <a:pt x="8905" y="214502"/>
                  </a:cubicBezTo>
                  <a:cubicBezTo>
                    <a:pt x="8905" y="214502"/>
                    <a:pt x="23153" y="76771"/>
                    <a:pt x="24340" y="39964"/>
                  </a:cubicBezTo>
                  <a:close/>
                </a:path>
              </a:pathLst>
            </a:custGeom>
            <a:solidFill>
              <a:srgbClr val="FECE9A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iš1îḓé"/>
            <p:cNvSpPr/>
            <p:nvPr/>
          </p:nvSpPr>
          <p:spPr>
            <a:xfrm>
              <a:off x="6370869" y="1983643"/>
              <a:ext cx="59367" cy="106860"/>
            </a:xfrm>
            <a:custGeom>
              <a:avLst/>
              <a:gdLst/>
              <a:ahLst/>
              <a:cxnLst/>
              <a:rect l="0" t="0" r="0" b="0"/>
              <a:pathLst>
                <a:path w="59366" h="106860">
                  <a:moveTo>
                    <a:pt x="8905" y="43260"/>
                  </a:moveTo>
                  <a:cubicBezTo>
                    <a:pt x="8905" y="43260"/>
                    <a:pt x="29090" y="-11357"/>
                    <a:pt x="49275" y="17139"/>
                  </a:cubicBezTo>
                  <a:cubicBezTo>
                    <a:pt x="69459" y="45635"/>
                    <a:pt x="58773" y="82442"/>
                    <a:pt x="29090" y="107376"/>
                  </a:cubicBezTo>
                  <a:cubicBezTo>
                    <a:pt x="29090" y="106189"/>
                    <a:pt x="43338" y="6453"/>
                    <a:pt x="8905" y="43260"/>
                  </a:cubicBezTo>
                  <a:close/>
                </a:path>
              </a:pathLst>
            </a:custGeom>
            <a:solidFill>
              <a:srgbClr val="EEB881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î$ľiḑè"/>
            <p:cNvSpPr/>
            <p:nvPr/>
          </p:nvSpPr>
          <p:spPr>
            <a:xfrm>
              <a:off x="5388287" y="1929947"/>
              <a:ext cx="106860" cy="213721"/>
            </a:xfrm>
            <a:custGeom>
              <a:avLst/>
              <a:gdLst/>
              <a:ahLst/>
              <a:cxnLst/>
              <a:rect l="0" t="0" r="0" b="0"/>
              <a:pathLst>
                <a:path w="106860" h="213720">
                  <a:moveTo>
                    <a:pt x="85548" y="39964"/>
                  </a:moveTo>
                  <a:cubicBezTo>
                    <a:pt x="85548" y="39964"/>
                    <a:pt x="57052" y="-15841"/>
                    <a:pt x="24994" y="22154"/>
                  </a:cubicBezTo>
                  <a:cubicBezTo>
                    <a:pt x="-7064" y="60149"/>
                    <a:pt x="3622" y="214502"/>
                    <a:pt x="104546" y="214502"/>
                  </a:cubicBezTo>
                  <a:cubicBezTo>
                    <a:pt x="104546" y="214502"/>
                    <a:pt x="85548" y="76771"/>
                    <a:pt x="85548" y="39964"/>
                  </a:cubicBezTo>
                  <a:close/>
                </a:path>
              </a:pathLst>
            </a:custGeom>
            <a:solidFill>
              <a:srgbClr val="FECE9A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íśḷiḑé"/>
            <p:cNvSpPr/>
            <p:nvPr/>
          </p:nvSpPr>
          <p:spPr>
            <a:xfrm>
              <a:off x="5414203" y="1983643"/>
              <a:ext cx="59367" cy="106860"/>
            </a:xfrm>
            <a:custGeom>
              <a:avLst/>
              <a:gdLst/>
              <a:ahLst/>
              <a:cxnLst/>
              <a:rect l="0" t="0" r="0" b="0"/>
              <a:pathLst>
                <a:path w="59366" h="106860">
                  <a:moveTo>
                    <a:pt x="59633" y="43260"/>
                  </a:moveTo>
                  <a:cubicBezTo>
                    <a:pt x="59633" y="43260"/>
                    <a:pt x="39448" y="-11357"/>
                    <a:pt x="19263" y="17139"/>
                  </a:cubicBezTo>
                  <a:cubicBezTo>
                    <a:pt x="-922" y="45635"/>
                    <a:pt x="9764" y="82442"/>
                    <a:pt x="39448" y="107376"/>
                  </a:cubicBezTo>
                  <a:cubicBezTo>
                    <a:pt x="38260" y="106189"/>
                    <a:pt x="25200" y="6453"/>
                    <a:pt x="59633" y="43260"/>
                  </a:cubicBezTo>
                  <a:close/>
                </a:path>
              </a:pathLst>
            </a:custGeom>
            <a:solidFill>
              <a:srgbClr val="EEB881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ïşļíḓê"/>
            <p:cNvSpPr/>
            <p:nvPr/>
          </p:nvSpPr>
          <p:spPr>
            <a:xfrm>
              <a:off x="5388668" y="1205553"/>
              <a:ext cx="1068604" cy="819262"/>
            </a:xfrm>
            <a:custGeom>
              <a:avLst/>
              <a:gdLst/>
              <a:ahLst/>
              <a:cxnLst/>
              <a:rect l="0" t="0" r="0" b="0"/>
              <a:pathLst>
                <a:path w="1068604" h="819262">
                  <a:moveTo>
                    <a:pt x="1061160" y="767920"/>
                  </a:moveTo>
                  <a:cubicBezTo>
                    <a:pt x="1061160" y="767920"/>
                    <a:pt x="1074220" y="561324"/>
                    <a:pt x="1029101" y="411719"/>
                  </a:cubicBezTo>
                  <a:cubicBezTo>
                    <a:pt x="985170" y="260928"/>
                    <a:pt x="929365" y="161191"/>
                    <a:pt x="784510" y="98263"/>
                  </a:cubicBezTo>
                  <a:cubicBezTo>
                    <a:pt x="642029" y="35334"/>
                    <a:pt x="377253" y="-85775"/>
                    <a:pt x="252583" y="139819"/>
                  </a:cubicBezTo>
                  <a:cubicBezTo>
                    <a:pt x="252583" y="139819"/>
                    <a:pt x="95854" y="163566"/>
                    <a:pt x="44798" y="385598"/>
                  </a:cubicBezTo>
                  <a:cubicBezTo>
                    <a:pt x="-7444" y="607630"/>
                    <a:pt x="12740" y="773857"/>
                    <a:pt x="12740" y="773857"/>
                  </a:cubicBezTo>
                  <a:cubicBezTo>
                    <a:pt x="12740" y="773857"/>
                    <a:pt x="54297" y="718052"/>
                    <a:pt x="100603" y="810665"/>
                  </a:cubicBezTo>
                  <a:cubicBezTo>
                    <a:pt x="100603" y="810665"/>
                    <a:pt x="132661" y="665810"/>
                    <a:pt x="129099" y="569635"/>
                  </a:cubicBezTo>
                  <a:cubicBezTo>
                    <a:pt x="129099" y="569635"/>
                    <a:pt x="241896" y="465150"/>
                    <a:pt x="241896" y="402221"/>
                  </a:cubicBezTo>
                  <a:cubicBezTo>
                    <a:pt x="241896" y="402221"/>
                    <a:pt x="314324" y="465150"/>
                    <a:pt x="498361" y="452089"/>
                  </a:cubicBezTo>
                  <a:cubicBezTo>
                    <a:pt x="682399" y="439028"/>
                    <a:pt x="766700" y="392722"/>
                    <a:pt x="815381" y="420031"/>
                  </a:cubicBezTo>
                  <a:cubicBezTo>
                    <a:pt x="864062" y="447340"/>
                    <a:pt x="981608" y="619503"/>
                    <a:pt x="976859" y="820163"/>
                  </a:cubicBezTo>
                  <a:cubicBezTo>
                    <a:pt x="975671" y="821351"/>
                    <a:pt x="1011291" y="700242"/>
                    <a:pt x="1061160" y="767920"/>
                  </a:cubicBezTo>
                  <a:close/>
                </a:path>
              </a:pathLst>
            </a:custGeom>
            <a:solidFill>
              <a:srgbClr val="2D2C2B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îšļîḋe"/>
            <p:cNvSpPr/>
            <p:nvPr/>
          </p:nvSpPr>
          <p:spPr>
            <a:xfrm>
              <a:off x="5865063" y="2098673"/>
              <a:ext cx="118734" cy="83114"/>
            </a:xfrm>
            <a:custGeom>
              <a:avLst/>
              <a:gdLst/>
              <a:ahLst/>
              <a:cxnLst/>
              <a:rect l="0" t="0" r="0" b="0"/>
              <a:pathLst>
                <a:path w="118733" h="83113">
                  <a:moveTo>
                    <a:pt x="118140" y="43402"/>
                  </a:moveTo>
                  <a:cubicBezTo>
                    <a:pt x="118140" y="62399"/>
                    <a:pt x="93206" y="77835"/>
                    <a:pt x="63523" y="77835"/>
                  </a:cubicBezTo>
                  <a:cubicBezTo>
                    <a:pt x="32652" y="77835"/>
                    <a:pt x="8905" y="62399"/>
                    <a:pt x="8905" y="43402"/>
                  </a:cubicBezTo>
                  <a:cubicBezTo>
                    <a:pt x="8905" y="24405"/>
                    <a:pt x="33839" y="8969"/>
                    <a:pt x="63523" y="8969"/>
                  </a:cubicBezTo>
                  <a:cubicBezTo>
                    <a:pt x="94393" y="7782"/>
                    <a:pt x="118140" y="23217"/>
                    <a:pt x="118140" y="43402"/>
                  </a:cubicBezTo>
                  <a:close/>
                </a:path>
              </a:pathLst>
            </a:custGeom>
            <a:solidFill>
              <a:srgbClr val="EEB881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íṧliḍé"/>
            <p:cNvSpPr/>
            <p:nvPr/>
          </p:nvSpPr>
          <p:spPr>
            <a:xfrm>
              <a:off x="5770277" y="2237690"/>
              <a:ext cx="308708" cy="106860"/>
            </a:xfrm>
            <a:custGeom>
              <a:avLst/>
              <a:gdLst/>
              <a:ahLst/>
              <a:cxnLst/>
              <a:rect l="0" t="0" r="0" b="0"/>
              <a:pathLst>
                <a:path w="308707" h="106860">
                  <a:moveTo>
                    <a:pt x="9891" y="29055"/>
                  </a:moveTo>
                  <a:cubicBezTo>
                    <a:pt x="52635" y="128791"/>
                    <a:pt x="265169" y="129978"/>
                    <a:pt x="303164" y="25493"/>
                  </a:cubicBezTo>
                  <a:cubicBezTo>
                    <a:pt x="309100" y="10057"/>
                    <a:pt x="284166" y="2933"/>
                    <a:pt x="278230" y="18369"/>
                  </a:cubicBezTo>
                  <a:cubicBezTo>
                    <a:pt x="247359" y="101482"/>
                    <a:pt x="65696" y="91984"/>
                    <a:pt x="32451" y="14807"/>
                  </a:cubicBezTo>
                  <a:cubicBezTo>
                    <a:pt x="26514" y="559"/>
                    <a:pt x="3955" y="14807"/>
                    <a:pt x="9891" y="29055"/>
                  </a:cubicBezTo>
                  <a:lnTo>
                    <a:pt x="9891" y="29055"/>
                  </a:lnTo>
                  <a:close/>
                </a:path>
              </a:pathLst>
            </a:custGeom>
            <a:solidFill>
              <a:srgbClr val="F1A58D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i$ḻíḋè"/>
            <p:cNvSpPr/>
            <p:nvPr/>
          </p:nvSpPr>
          <p:spPr>
            <a:xfrm>
              <a:off x="6109655" y="1932510"/>
              <a:ext cx="130607" cy="130607"/>
            </a:xfrm>
            <a:custGeom>
              <a:avLst/>
              <a:gdLst/>
              <a:ahLst/>
              <a:cxnLst/>
              <a:rect l="0" t="0" r="0" b="0"/>
              <a:pathLst>
                <a:path w="130607" h="130607">
                  <a:moveTo>
                    <a:pt x="125264" y="67084"/>
                  </a:moveTo>
                  <a:cubicBezTo>
                    <a:pt x="125264" y="99143"/>
                    <a:pt x="99143" y="125264"/>
                    <a:pt x="67085" y="125264"/>
                  </a:cubicBezTo>
                  <a:cubicBezTo>
                    <a:pt x="35026" y="125264"/>
                    <a:pt x="8905" y="99143"/>
                    <a:pt x="8905" y="67084"/>
                  </a:cubicBezTo>
                  <a:cubicBezTo>
                    <a:pt x="8905" y="35026"/>
                    <a:pt x="35026" y="8905"/>
                    <a:pt x="67085" y="8905"/>
                  </a:cubicBezTo>
                  <a:cubicBezTo>
                    <a:pt x="99143" y="8905"/>
                    <a:pt x="125264" y="35026"/>
                    <a:pt x="125264" y="67084"/>
                  </a:cubicBezTo>
                  <a:close/>
                </a:path>
              </a:pathLst>
            </a:custGeom>
            <a:solidFill>
              <a:srgbClr val="352213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íš1íḍê"/>
            <p:cNvSpPr/>
            <p:nvPr/>
          </p:nvSpPr>
          <p:spPr>
            <a:xfrm>
              <a:off x="6166647" y="1945571"/>
              <a:ext cx="47494" cy="47493"/>
            </a:xfrm>
            <a:custGeom>
              <a:avLst/>
              <a:gdLst/>
              <a:ahLst/>
              <a:cxnLst/>
              <a:rect l="0" t="0" r="0" b="0"/>
              <a:pathLst>
                <a:path w="47493" h="47493">
                  <a:moveTo>
                    <a:pt x="46900" y="27902"/>
                  </a:moveTo>
                  <a:cubicBezTo>
                    <a:pt x="46900" y="38588"/>
                    <a:pt x="38588" y="46900"/>
                    <a:pt x="27903" y="46900"/>
                  </a:cubicBezTo>
                  <a:cubicBezTo>
                    <a:pt x="17216" y="46900"/>
                    <a:pt x="8905" y="38588"/>
                    <a:pt x="8905" y="27902"/>
                  </a:cubicBezTo>
                  <a:cubicBezTo>
                    <a:pt x="8905" y="17216"/>
                    <a:pt x="17216" y="8905"/>
                    <a:pt x="27903" y="8905"/>
                  </a:cubicBezTo>
                  <a:cubicBezTo>
                    <a:pt x="38588" y="8905"/>
                    <a:pt x="46900" y="17216"/>
                    <a:pt x="46900" y="279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ïṥľíďé"/>
            <p:cNvSpPr/>
            <p:nvPr/>
          </p:nvSpPr>
          <p:spPr>
            <a:xfrm>
              <a:off x="5610973" y="1932510"/>
              <a:ext cx="130607" cy="130607"/>
            </a:xfrm>
            <a:custGeom>
              <a:avLst/>
              <a:gdLst/>
              <a:ahLst/>
              <a:cxnLst/>
              <a:rect l="0" t="0" r="0" b="0"/>
              <a:pathLst>
                <a:path w="130607" h="130607">
                  <a:moveTo>
                    <a:pt x="125264" y="67084"/>
                  </a:moveTo>
                  <a:cubicBezTo>
                    <a:pt x="125264" y="99143"/>
                    <a:pt x="99143" y="125264"/>
                    <a:pt x="67085" y="125264"/>
                  </a:cubicBezTo>
                  <a:cubicBezTo>
                    <a:pt x="35026" y="125264"/>
                    <a:pt x="8905" y="99143"/>
                    <a:pt x="8905" y="67084"/>
                  </a:cubicBezTo>
                  <a:cubicBezTo>
                    <a:pt x="8905" y="35026"/>
                    <a:pt x="35026" y="8905"/>
                    <a:pt x="67085" y="8905"/>
                  </a:cubicBezTo>
                  <a:cubicBezTo>
                    <a:pt x="99143" y="8905"/>
                    <a:pt x="125264" y="35026"/>
                    <a:pt x="125264" y="67084"/>
                  </a:cubicBezTo>
                  <a:close/>
                </a:path>
              </a:pathLst>
            </a:custGeom>
            <a:solidFill>
              <a:srgbClr val="352213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îş1íďê"/>
            <p:cNvSpPr/>
            <p:nvPr/>
          </p:nvSpPr>
          <p:spPr>
            <a:xfrm>
              <a:off x="5667965" y="1945571"/>
              <a:ext cx="47494" cy="47493"/>
            </a:xfrm>
            <a:custGeom>
              <a:avLst/>
              <a:gdLst/>
              <a:ahLst/>
              <a:cxnLst/>
              <a:rect l="0" t="0" r="0" b="0"/>
              <a:pathLst>
                <a:path w="47493" h="47493">
                  <a:moveTo>
                    <a:pt x="46900" y="27902"/>
                  </a:moveTo>
                  <a:cubicBezTo>
                    <a:pt x="46900" y="38588"/>
                    <a:pt x="38588" y="46900"/>
                    <a:pt x="27902" y="46900"/>
                  </a:cubicBezTo>
                  <a:cubicBezTo>
                    <a:pt x="17216" y="46900"/>
                    <a:pt x="8905" y="38588"/>
                    <a:pt x="8905" y="27902"/>
                  </a:cubicBezTo>
                  <a:cubicBezTo>
                    <a:pt x="8905" y="17216"/>
                    <a:pt x="17216" y="8905"/>
                    <a:pt x="27902" y="8905"/>
                  </a:cubicBezTo>
                  <a:cubicBezTo>
                    <a:pt x="38588" y="8905"/>
                    <a:pt x="46900" y="17216"/>
                    <a:pt x="46900" y="279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ïš1iḑê"/>
            <p:cNvSpPr/>
            <p:nvPr/>
          </p:nvSpPr>
          <p:spPr>
            <a:xfrm>
              <a:off x="6068381" y="1833822"/>
              <a:ext cx="213721" cy="71240"/>
            </a:xfrm>
            <a:custGeom>
              <a:avLst/>
              <a:gdLst/>
              <a:ahLst/>
              <a:cxnLst/>
              <a:rect l="0" t="0" r="0" b="0"/>
              <a:pathLst>
                <a:path w="213720" h="71240">
                  <a:moveTo>
                    <a:pt x="27620" y="62474"/>
                  </a:moveTo>
                  <a:cubicBezTo>
                    <a:pt x="77488" y="19730"/>
                    <a:pt x="142791" y="26854"/>
                    <a:pt x="191472" y="66036"/>
                  </a:cubicBezTo>
                  <a:cubicBezTo>
                    <a:pt x="203346" y="75535"/>
                    <a:pt x="217594" y="56537"/>
                    <a:pt x="205720" y="47038"/>
                  </a:cubicBezTo>
                  <a:cubicBezTo>
                    <a:pt x="149915" y="732"/>
                    <a:pt x="70364" y="-6392"/>
                    <a:pt x="13372" y="42289"/>
                  </a:cubicBezTo>
                  <a:cubicBezTo>
                    <a:pt x="1498" y="52975"/>
                    <a:pt x="15746" y="71973"/>
                    <a:pt x="27620" y="62474"/>
                  </a:cubicBezTo>
                  <a:lnTo>
                    <a:pt x="27620" y="62474"/>
                  </a:lnTo>
                  <a:close/>
                </a:path>
              </a:pathLst>
            </a:custGeom>
            <a:solidFill>
              <a:srgbClr val="2D2C2B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ïṡḻiďè"/>
            <p:cNvSpPr/>
            <p:nvPr/>
          </p:nvSpPr>
          <p:spPr>
            <a:xfrm>
              <a:off x="5568512" y="1833822"/>
              <a:ext cx="213721" cy="71240"/>
            </a:xfrm>
            <a:custGeom>
              <a:avLst/>
              <a:gdLst/>
              <a:ahLst/>
              <a:cxnLst/>
              <a:rect l="0" t="0" r="0" b="0"/>
              <a:pathLst>
                <a:path w="213720" h="71240">
                  <a:moveTo>
                    <a:pt x="191472" y="62474"/>
                  </a:moveTo>
                  <a:cubicBezTo>
                    <a:pt x="141604" y="19730"/>
                    <a:pt x="76300" y="26854"/>
                    <a:pt x="27620" y="66036"/>
                  </a:cubicBezTo>
                  <a:cubicBezTo>
                    <a:pt x="15746" y="75535"/>
                    <a:pt x="1498" y="56537"/>
                    <a:pt x="13372" y="47038"/>
                  </a:cubicBezTo>
                  <a:cubicBezTo>
                    <a:pt x="69176" y="732"/>
                    <a:pt x="148728" y="-6392"/>
                    <a:pt x="205720" y="42289"/>
                  </a:cubicBezTo>
                  <a:cubicBezTo>
                    <a:pt x="216406" y="52975"/>
                    <a:pt x="202158" y="71973"/>
                    <a:pt x="191472" y="62474"/>
                  </a:cubicBezTo>
                  <a:lnTo>
                    <a:pt x="191472" y="62474"/>
                  </a:lnTo>
                  <a:close/>
                </a:path>
              </a:pathLst>
            </a:custGeom>
            <a:solidFill>
              <a:srgbClr val="2D2C2B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îṡḷiďê"/>
            <p:cNvSpPr/>
            <p:nvPr/>
          </p:nvSpPr>
          <p:spPr>
            <a:xfrm>
              <a:off x="5095668" y="2629477"/>
              <a:ext cx="1674146" cy="1614778"/>
            </a:xfrm>
            <a:custGeom>
              <a:avLst/>
              <a:gdLst/>
              <a:ahLst/>
              <a:cxnLst/>
              <a:rect l="0" t="0" r="0" b="0"/>
              <a:pathLst>
                <a:path w="1674146" h="1614777">
                  <a:moveTo>
                    <a:pt x="1668803" y="1591625"/>
                  </a:moveTo>
                  <a:cubicBezTo>
                    <a:pt x="1668803" y="1591625"/>
                    <a:pt x="1647431" y="1113128"/>
                    <a:pt x="1647431" y="942152"/>
                  </a:cubicBezTo>
                  <a:cubicBezTo>
                    <a:pt x="1647431" y="742679"/>
                    <a:pt x="1529885" y="226188"/>
                    <a:pt x="1484766" y="146636"/>
                  </a:cubicBezTo>
                  <a:cubicBezTo>
                    <a:pt x="1439647" y="67085"/>
                    <a:pt x="1089383" y="11280"/>
                    <a:pt x="1089383" y="11280"/>
                  </a:cubicBezTo>
                  <a:cubicBezTo>
                    <a:pt x="1040702" y="81333"/>
                    <a:pt x="892284" y="94393"/>
                    <a:pt x="838854" y="95581"/>
                  </a:cubicBezTo>
                  <a:cubicBezTo>
                    <a:pt x="785424" y="94393"/>
                    <a:pt x="641756" y="78958"/>
                    <a:pt x="593075" y="8905"/>
                  </a:cubicBezTo>
                  <a:cubicBezTo>
                    <a:pt x="593075" y="8905"/>
                    <a:pt x="236874" y="65897"/>
                    <a:pt x="192942" y="145449"/>
                  </a:cubicBezTo>
                  <a:cubicBezTo>
                    <a:pt x="176320" y="173945"/>
                    <a:pt x="31464" y="792547"/>
                    <a:pt x="30277" y="940964"/>
                  </a:cubicBezTo>
                  <a:cubicBezTo>
                    <a:pt x="30277" y="1111941"/>
                    <a:pt x="8905" y="1590438"/>
                    <a:pt x="8905" y="1590438"/>
                  </a:cubicBezTo>
                  <a:lnTo>
                    <a:pt x="265370" y="1590438"/>
                  </a:lnTo>
                  <a:cubicBezTo>
                    <a:pt x="265370" y="1590438"/>
                    <a:pt x="252309" y="1018141"/>
                    <a:pt x="290304" y="867349"/>
                  </a:cubicBezTo>
                  <a:cubicBezTo>
                    <a:pt x="328299" y="716558"/>
                    <a:pt x="349671" y="536083"/>
                    <a:pt x="349671" y="536083"/>
                  </a:cubicBezTo>
                  <a:cubicBezTo>
                    <a:pt x="349671" y="536083"/>
                    <a:pt x="354420" y="1198616"/>
                    <a:pt x="344922" y="1501387"/>
                  </a:cubicBezTo>
                  <a:cubicBezTo>
                    <a:pt x="344922" y="1501387"/>
                    <a:pt x="437534" y="1611809"/>
                    <a:pt x="819857" y="1617746"/>
                  </a:cubicBezTo>
                  <a:cubicBezTo>
                    <a:pt x="819857" y="1617746"/>
                    <a:pt x="832918" y="1617746"/>
                    <a:pt x="840042" y="1617746"/>
                  </a:cubicBezTo>
                  <a:cubicBezTo>
                    <a:pt x="847166" y="1617746"/>
                    <a:pt x="860226" y="1617746"/>
                    <a:pt x="860226" y="1617746"/>
                  </a:cubicBezTo>
                  <a:cubicBezTo>
                    <a:pt x="1243736" y="1611809"/>
                    <a:pt x="1360096" y="1501387"/>
                    <a:pt x="1360096" y="1501387"/>
                  </a:cubicBezTo>
                  <a:cubicBezTo>
                    <a:pt x="1357721" y="1081070"/>
                    <a:pt x="1330412" y="536083"/>
                    <a:pt x="1330412" y="536083"/>
                  </a:cubicBezTo>
                  <a:cubicBezTo>
                    <a:pt x="1330412" y="536083"/>
                    <a:pt x="1351784" y="716558"/>
                    <a:pt x="1389779" y="867349"/>
                  </a:cubicBezTo>
                  <a:cubicBezTo>
                    <a:pt x="1427774" y="1018141"/>
                    <a:pt x="1414713" y="1590438"/>
                    <a:pt x="1414713" y="1590438"/>
                  </a:cubicBezTo>
                  <a:lnTo>
                    <a:pt x="1668803" y="1590438"/>
                  </a:ln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ï$ļîḓé"/>
            <p:cNvSpPr/>
            <p:nvPr/>
          </p:nvSpPr>
          <p:spPr>
            <a:xfrm>
              <a:off x="6398450" y="2787392"/>
              <a:ext cx="154354" cy="415568"/>
            </a:xfrm>
            <a:custGeom>
              <a:avLst/>
              <a:gdLst/>
              <a:ahLst/>
              <a:cxnLst/>
              <a:rect l="0" t="0" r="0" b="0"/>
              <a:pathLst>
                <a:path w="154353" h="415567">
                  <a:moveTo>
                    <a:pt x="25256" y="378167"/>
                  </a:moveTo>
                  <a:cubicBezTo>
                    <a:pt x="25256" y="378167"/>
                    <a:pt x="2696" y="95581"/>
                    <a:pt x="148739" y="8905"/>
                  </a:cubicBezTo>
                  <a:cubicBezTo>
                    <a:pt x="148739" y="8905"/>
                    <a:pt x="-43610" y="93206"/>
                    <a:pt x="22881" y="411412"/>
                  </a:cubicBezTo>
                  <a:lnTo>
                    <a:pt x="25256" y="378167"/>
                  </a:lnTo>
                  <a:close/>
                </a:path>
              </a:pathLst>
            </a:custGeom>
            <a:solidFill>
              <a:srgbClr val="DCDEE0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îSḻîḍé"/>
            <p:cNvSpPr/>
            <p:nvPr/>
          </p:nvSpPr>
          <p:spPr>
            <a:xfrm>
              <a:off x="5312951" y="2789767"/>
              <a:ext cx="154354" cy="415568"/>
            </a:xfrm>
            <a:custGeom>
              <a:avLst/>
              <a:gdLst/>
              <a:ahLst/>
              <a:cxnLst/>
              <a:rect l="0" t="0" r="0" b="0"/>
              <a:pathLst>
                <a:path w="154353" h="415567">
                  <a:moveTo>
                    <a:pt x="132388" y="378167"/>
                  </a:moveTo>
                  <a:cubicBezTo>
                    <a:pt x="132388" y="378167"/>
                    <a:pt x="154948" y="95581"/>
                    <a:pt x="8905" y="8905"/>
                  </a:cubicBezTo>
                  <a:cubicBezTo>
                    <a:pt x="8905" y="8905"/>
                    <a:pt x="201254" y="93206"/>
                    <a:pt x="134763" y="411412"/>
                  </a:cubicBezTo>
                  <a:lnTo>
                    <a:pt x="132388" y="378167"/>
                  </a:lnTo>
                  <a:close/>
                </a:path>
              </a:pathLst>
            </a:custGeom>
            <a:solidFill>
              <a:srgbClr val="DCDEE0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4" name="îšliḑè"/>
            <p:cNvSpPr/>
            <p:nvPr/>
          </p:nvSpPr>
          <p:spPr>
            <a:xfrm>
              <a:off x="5620472" y="2577234"/>
              <a:ext cx="320581" cy="320581"/>
            </a:xfrm>
            <a:custGeom>
              <a:avLst/>
              <a:gdLst/>
              <a:ahLst/>
              <a:cxnLst/>
              <a:rect l="0" t="0" r="0" b="0"/>
              <a:pathLst>
                <a:path w="320581" h="320580">
                  <a:moveTo>
                    <a:pt x="152573" y="8905"/>
                  </a:moveTo>
                  <a:lnTo>
                    <a:pt x="319988" y="147823"/>
                  </a:lnTo>
                  <a:lnTo>
                    <a:pt x="198879" y="311676"/>
                  </a:lnTo>
                  <a:lnTo>
                    <a:pt x="8905" y="73021"/>
                  </a:lnTo>
                  <a:close/>
                </a:path>
              </a:pathLst>
            </a:custGeom>
            <a:solidFill>
              <a:srgbClr val="DCDEE0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í$líḍe"/>
            <p:cNvSpPr/>
            <p:nvPr/>
          </p:nvSpPr>
          <p:spPr>
            <a:xfrm>
              <a:off x="5926805" y="2577234"/>
              <a:ext cx="320581" cy="320581"/>
            </a:xfrm>
            <a:custGeom>
              <a:avLst/>
              <a:gdLst/>
              <a:ahLst/>
              <a:cxnLst/>
              <a:rect l="0" t="0" r="0" b="0"/>
              <a:pathLst>
                <a:path w="320581" h="320580">
                  <a:moveTo>
                    <a:pt x="182256" y="8905"/>
                  </a:moveTo>
                  <a:lnTo>
                    <a:pt x="8905" y="147823"/>
                  </a:lnTo>
                  <a:lnTo>
                    <a:pt x="131201" y="311676"/>
                  </a:lnTo>
                  <a:lnTo>
                    <a:pt x="312864" y="74209"/>
                  </a:lnTo>
                  <a:close/>
                </a:path>
              </a:pathLst>
            </a:custGeom>
            <a:solidFill>
              <a:srgbClr val="DCDEE0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iŝļiḓè"/>
            <p:cNvSpPr/>
            <p:nvPr/>
          </p:nvSpPr>
          <p:spPr>
            <a:xfrm>
              <a:off x="5790261" y="2876443"/>
              <a:ext cx="284961" cy="1234830"/>
            </a:xfrm>
            <a:custGeom>
              <a:avLst/>
              <a:gdLst/>
              <a:ahLst/>
              <a:cxnLst/>
              <a:rect l="0" t="0" r="0" b="0"/>
              <a:pathLst>
                <a:path w="284961" h="1234830">
                  <a:moveTo>
                    <a:pt x="285555" y="1083445"/>
                  </a:moveTo>
                  <a:lnTo>
                    <a:pt x="188193" y="8905"/>
                  </a:lnTo>
                  <a:lnTo>
                    <a:pt x="150198" y="8905"/>
                  </a:lnTo>
                  <a:lnTo>
                    <a:pt x="144262" y="8905"/>
                  </a:lnTo>
                  <a:lnTo>
                    <a:pt x="106267" y="8905"/>
                  </a:lnTo>
                  <a:lnTo>
                    <a:pt x="8905" y="1083445"/>
                  </a:lnTo>
                  <a:cubicBezTo>
                    <a:pt x="8905" y="1083445"/>
                    <a:pt x="10092" y="1166558"/>
                    <a:pt x="145449" y="1235424"/>
                  </a:cubicBezTo>
                  <a:cubicBezTo>
                    <a:pt x="145449" y="1235424"/>
                    <a:pt x="147824" y="1237798"/>
                    <a:pt x="147824" y="1236611"/>
                  </a:cubicBezTo>
                  <a:cubicBezTo>
                    <a:pt x="149011" y="1236611"/>
                    <a:pt x="150198" y="1235424"/>
                    <a:pt x="150198" y="1235424"/>
                  </a:cubicBezTo>
                  <a:cubicBezTo>
                    <a:pt x="284367" y="1167746"/>
                    <a:pt x="285555" y="1083445"/>
                    <a:pt x="285555" y="1083445"/>
                  </a:cubicBezTo>
                  <a:close/>
                </a:path>
              </a:pathLst>
            </a:custGeom>
            <a:solidFill>
              <a:srgbClr val="197BBF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ïṩ1iḍé"/>
            <p:cNvSpPr/>
            <p:nvPr/>
          </p:nvSpPr>
          <p:spPr>
            <a:xfrm>
              <a:off x="5855565" y="2718527"/>
              <a:ext cx="154354" cy="166227"/>
            </a:xfrm>
            <a:custGeom>
              <a:avLst/>
              <a:gdLst/>
              <a:ahLst/>
              <a:cxnLst/>
              <a:rect l="0" t="0" r="0" b="0"/>
              <a:pathLst>
                <a:path w="154353" h="166227">
                  <a:moveTo>
                    <a:pt x="82520" y="10092"/>
                  </a:moveTo>
                  <a:lnTo>
                    <a:pt x="82520" y="8905"/>
                  </a:lnTo>
                  <a:lnTo>
                    <a:pt x="81333" y="10092"/>
                  </a:lnTo>
                  <a:lnTo>
                    <a:pt x="8905" y="108641"/>
                  </a:lnTo>
                  <a:lnTo>
                    <a:pt x="35026" y="169195"/>
                  </a:lnTo>
                  <a:lnTo>
                    <a:pt x="125264" y="169195"/>
                  </a:lnTo>
                  <a:lnTo>
                    <a:pt x="152573" y="105079"/>
                  </a:lnTo>
                  <a:close/>
                </a:path>
              </a:pathLst>
            </a:custGeom>
            <a:solidFill>
              <a:srgbClr val="0F6899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í$1íḍé"/>
            <p:cNvSpPr/>
            <p:nvPr/>
          </p:nvSpPr>
          <p:spPr>
            <a:xfrm>
              <a:off x="5430498" y="4123146"/>
              <a:ext cx="1032984" cy="130607"/>
            </a:xfrm>
            <a:custGeom>
              <a:avLst/>
              <a:gdLst/>
              <a:ahLst/>
              <a:cxnLst/>
              <a:rect l="0" t="0" r="0" b="0"/>
              <a:pathLst>
                <a:path w="1032983" h="130607">
                  <a:moveTo>
                    <a:pt x="8905" y="8905"/>
                  </a:moveTo>
                  <a:lnTo>
                    <a:pt x="1025266" y="8905"/>
                  </a:lnTo>
                  <a:lnTo>
                    <a:pt x="1025266" y="125264"/>
                  </a:lnTo>
                  <a:lnTo>
                    <a:pt x="8905" y="125264"/>
                  </a:lnTo>
                  <a:close/>
                </a:path>
              </a:pathLst>
            </a:custGeom>
            <a:solidFill>
              <a:srgbClr val="222A2C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" name="ïṡḻíḑe"/>
            <p:cNvSpPr/>
            <p:nvPr/>
          </p:nvSpPr>
          <p:spPr>
            <a:xfrm>
              <a:off x="5852003" y="4113647"/>
              <a:ext cx="178101" cy="154354"/>
            </a:xfrm>
            <a:custGeom>
              <a:avLst/>
              <a:gdLst/>
              <a:ahLst/>
              <a:cxnLst/>
              <a:rect l="0" t="0" r="0" b="0"/>
              <a:pathLst>
                <a:path w="178100" h="154353">
                  <a:moveTo>
                    <a:pt x="8905" y="8905"/>
                  </a:moveTo>
                  <a:lnTo>
                    <a:pt x="169196" y="8905"/>
                  </a:lnTo>
                  <a:lnTo>
                    <a:pt x="169196" y="149011"/>
                  </a:lnTo>
                  <a:lnTo>
                    <a:pt x="8905" y="149011"/>
                  </a:lnTo>
                  <a:close/>
                </a:path>
              </a:pathLst>
            </a:custGeom>
            <a:solidFill>
              <a:srgbClr val="3B4244"/>
            </a:solidFill>
            <a:ln w="9525" cap="flat">
              <a:noFill/>
              <a:prstDash val="solid"/>
              <a:miter/>
            </a:ln>
          </p:spPr>
          <p:txBody>
            <a:bodyPr wrap="square" lIns="121920" tIns="60960" rIns="121920" bIns="60960" anchor="ctr">
              <a:normAutofit fontScale="25000" lnSpcReduction="20000"/>
            </a:bodyPr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3" name="íşḷïḓé"/>
          <p:cNvGrpSpPr/>
          <p:nvPr/>
        </p:nvGrpSpPr>
        <p:grpSpPr>
          <a:xfrm rot="0">
            <a:off x="2976880" y="4104640"/>
            <a:ext cx="405765" cy="405765"/>
            <a:chOff x="3214388" y="4510902"/>
            <a:chExt cx="483628" cy="483628"/>
          </a:xfrm>
        </p:grpSpPr>
        <p:sp>
          <p:nvSpPr>
            <p:cNvPr id="60" name="iṥḷíďé"/>
            <p:cNvSpPr/>
            <p:nvPr/>
          </p:nvSpPr>
          <p:spPr>
            <a:xfrm>
              <a:off x="3214388" y="4510902"/>
              <a:ext cx="483628" cy="483628"/>
            </a:xfrm>
            <a:prstGeom prst="ellipse">
              <a:avLst/>
            </a:prstGeom>
            <a:solidFill>
              <a:srgbClr val="2941B3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45000" lnSpcReduction="20000"/>
            </a:bodyPr>
            <a:lstStyle/>
            <a:p>
              <a:pPr algn="ctr" defTabSz="914400"/>
              <a:endPara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îṥḷîḓe"/>
            <p:cNvSpPr/>
            <p:nvPr/>
          </p:nvSpPr>
          <p:spPr>
            <a:xfrm>
              <a:off x="3350114" y="4634121"/>
              <a:ext cx="212178" cy="237191"/>
            </a:xfrm>
            <a:custGeom>
              <a:avLst/>
              <a:gdLst>
                <a:gd name="connsiteX0" fmla="*/ 373496 w 509672"/>
                <a:gd name="connsiteY0" fmla="*/ 303618 h 569755"/>
                <a:gd name="connsiteX1" fmla="*/ 419265 w 509672"/>
                <a:gd name="connsiteY1" fmla="*/ 303618 h 569755"/>
                <a:gd name="connsiteX2" fmla="*/ 419265 w 509672"/>
                <a:gd name="connsiteY2" fmla="*/ 349387 h 569755"/>
                <a:gd name="connsiteX3" fmla="*/ 373496 w 509672"/>
                <a:gd name="connsiteY3" fmla="*/ 349387 h 569755"/>
                <a:gd name="connsiteX4" fmla="*/ 303053 w 509672"/>
                <a:gd name="connsiteY4" fmla="*/ 303618 h 569755"/>
                <a:gd name="connsiteX5" fmla="*/ 348822 w 509672"/>
                <a:gd name="connsiteY5" fmla="*/ 303618 h 569755"/>
                <a:gd name="connsiteX6" fmla="*/ 348822 w 509672"/>
                <a:gd name="connsiteY6" fmla="*/ 349387 h 569755"/>
                <a:gd name="connsiteX7" fmla="*/ 303053 w 509672"/>
                <a:gd name="connsiteY7" fmla="*/ 349387 h 569755"/>
                <a:gd name="connsiteX8" fmla="*/ 232422 w 509672"/>
                <a:gd name="connsiteY8" fmla="*/ 303618 h 569755"/>
                <a:gd name="connsiteX9" fmla="*/ 277061 w 509672"/>
                <a:gd name="connsiteY9" fmla="*/ 303618 h 569755"/>
                <a:gd name="connsiteX10" fmla="*/ 277061 w 509672"/>
                <a:gd name="connsiteY10" fmla="*/ 349387 h 569755"/>
                <a:gd name="connsiteX11" fmla="*/ 232422 w 509672"/>
                <a:gd name="connsiteY11" fmla="*/ 349387 h 569755"/>
                <a:gd name="connsiteX12" fmla="*/ 160850 w 509672"/>
                <a:gd name="connsiteY12" fmla="*/ 303618 h 569755"/>
                <a:gd name="connsiteX13" fmla="*/ 206619 w 509672"/>
                <a:gd name="connsiteY13" fmla="*/ 303618 h 569755"/>
                <a:gd name="connsiteX14" fmla="*/ 206619 w 509672"/>
                <a:gd name="connsiteY14" fmla="*/ 349387 h 569755"/>
                <a:gd name="connsiteX15" fmla="*/ 160850 w 509672"/>
                <a:gd name="connsiteY15" fmla="*/ 349387 h 569755"/>
                <a:gd name="connsiteX16" fmla="*/ 90407 w 509672"/>
                <a:gd name="connsiteY16" fmla="*/ 303618 h 569755"/>
                <a:gd name="connsiteX17" fmla="*/ 136176 w 509672"/>
                <a:gd name="connsiteY17" fmla="*/ 303618 h 569755"/>
                <a:gd name="connsiteX18" fmla="*/ 136176 w 509672"/>
                <a:gd name="connsiteY18" fmla="*/ 349387 h 569755"/>
                <a:gd name="connsiteX19" fmla="*/ 90407 w 509672"/>
                <a:gd name="connsiteY19" fmla="*/ 349387 h 569755"/>
                <a:gd name="connsiteX20" fmla="*/ 373496 w 509672"/>
                <a:gd name="connsiteY20" fmla="*/ 233364 h 569755"/>
                <a:gd name="connsiteX21" fmla="*/ 419265 w 509672"/>
                <a:gd name="connsiteY21" fmla="*/ 233364 h 569755"/>
                <a:gd name="connsiteX22" fmla="*/ 419265 w 509672"/>
                <a:gd name="connsiteY22" fmla="*/ 279133 h 569755"/>
                <a:gd name="connsiteX23" fmla="*/ 373496 w 509672"/>
                <a:gd name="connsiteY23" fmla="*/ 279133 h 569755"/>
                <a:gd name="connsiteX24" fmla="*/ 303053 w 509672"/>
                <a:gd name="connsiteY24" fmla="*/ 233364 h 569755"/>
                <a:gd name="connsiteX25" fmla="*/ 348822 w 509672"/>
                <a:gd name="connsiteY25" fmla="*/ 233364 h 569755"/>
                <a:gd name="connsiteX26" fmla="*/ 348822 w 509672"/>
                <a:gd name="connsiteY26" fmla="*/ 279133 h 569755"/>
                <a:gd name="connsiteX27" fmla="*/ 303053 w 509672"/>
                <a:gd name="connsiteY27" fmla="*/ 279133 h 569755"/>
                <a:gd name="connsiteX28" fmla="*/ 232422 w 509672"/>
                <a:gd name="connsiteY28" fmla="*/ 233364 h 569755"/>
                <a:gd name="connsiteX29" fmla="*/ 277061 w 509672"/>
                <a:gd name="connsiteY29" fmla="*/ 233364 h 569755"/>
                <a:gd name="connsiteX30" fmla="*/ 277061 w 509672"/>
                <a:gd name="connsiteY30" fmla="*/ 279133 h 569755"/>
                <a:gd name="connsiteX31" fmla="*/ 232422 w 509672"/>
                <a:gd name="connsiteY31" fmla="*/ 279133 h 569755"/>
                <a:gd name="connsiteX32" fmla="*/ 160850 w 509672"/>
                <a:gd name="connsiteY32" fmla="*/ 233364 h 569755"/>
                <a:gd name="connsiteX33" fmla="*/ 206619 w 509672"/>
                <a:gd name="connsiteY33" fmla="*/ 233364 h 569755"/>
                <a:gd name="connsiteX34" fmla="*/ 206619 w 509672"/>
                <a:gd name="connsiteY34" fmla="*/ 279133 h 569755"/>
                <a:gd name="connsiteX35" fmla="*/ 160850 w 509672"/>
                <a:gd name="connsiteY35" fmla="*/ 279133 h 569755"/>
                <a:gd name="connsiteX36" fmla="*/ 90407 w 509672"/>
                <a:gd name="connsiteY36" fmla="*/ 233364 h 569755"/>
                <a:gd name="connsiteX37" fmla="*/ 136176 w 509672"/>
                <a:gd name="connsiteY37" fmla="*/ 233364 h 569755"/>
                <a:gd name="connsiteX38" fmla="*/ 136176 w 509672"/>
                <a:gd name="connsiteY38" fmla="*/ 279133 h 569755"/>
                <a:gd name="connsiteX39" fmla="*/ 90407 w 509672"/>
                <a:gd name="connsiteY39" fmla="*/ 279133 h 569755"/>
                <a:gd name="connsiteX40" fmla="*/ 0 w 509672"/>
                <a:gd name="connsiteY40" fmla="*/ 188725 h 569755"/>
                <a:gd name="connsiteX41" fmla="*/ 39928 w 509672"/>
                <a:gd name="connsiteY41" fmla="*/ 188725 h 569755"/>
                <a:gd name="connsiteX42" fmla="*/ 39928 w 509672"/>
                <a:gd name="connsiteY42" fmla="*/ 362240 h 569755"/>
                <a:gd name="connsiteX43" fmla="*/ 66938 w 509672"/>
                <a:gd name="connsiteY43" fmla="*/ 390378 h 569755"/>
                <a:gd name="connsiteX44" fmla="*/ 442734 w 509672"/>
                <a:gd name="connsiteY44" fmla="*/ 390378 h 569755"/>
                <a:gd name="connsiteX45" fmla="*/ 469744 w 509672"/>
                <a:gd name="connsiteY45" fmla="*/ 362240 h 569755"/>
                <a:gd name="connsiteX46" fmla="*/ 469744 w 509672"/>
                <a:gd name="connsiteY46" fmla="*/ 188725 h 569755"/>
                <a:gd name="connsiteX47" fmla="*/ 509672 w 509672"/>
                <a:gd name="connsiteY47" fmla="*/ 188725 h 569755"/>
                <a:gd name="connsiteX48" fmla="*/ 509672 w 509672"/>
                <a:gd name="connsiteY48" fmla="*/ 502928 h 569755"/>
                <a:gd name="connsiteX49" fmla="*/ 442734 w 509672"/>
                <a:gd name="connsiteY49" fmla="*/ 569755 h 569755"/>
                <a:gd name="connsiteX50" fmla="*/ 66938 w 509672"/>
                <a:gd name="connsiteY50" fmla="*/ 569755 h 569755"/>
                <a:gd name="connsiteX51" fmla="*/ 0 w 509672"/>
                <a:gd name="connsiteY51" fmla="*/ 502928 h 569755"/>
                <a:gd name="connsiteX52" fmla="*/ 384016 w 509672"/>
                <a:gd name="connsiteY52" fmla="*/ 23460 h 569755"/>
                <a:gd name="connsiteX53" fmla="*/ 365226 w 509672"/>
                <a:gd name="connsiteY53" fmla="*/ 43402 h 569755"/>
                <a:gd name="connsiteX54" fmla="*/ 365226 w 509672"/>
                <a:gd name="connsiteY54" fmla="*/ 119648 h 569755"/>
                <a:gd name="connsiteX55" fmla="*/ 384016 w 509672"/>
                <a:gd name="connsiteY55" fmla="*/ 139589 h 569755"/>
                <a:gd name="connsiteX56" fmla="*/ 401631 w 509672"/>
                <a:gd name="connsiteY56" fmla="*/ 119648 h 569755"/>
                <a:gd name="connsiteX57" fmla="*/ 401631 w 509672"/>
                <a:gd name="connsiteY57" fmla="*/ 43402 h 569755"/>
                <a:gd name="connsiteX58" fmla="*/ 384016 w 509672"/>
                <a:gd name="connsiteY58" fmla="*/ 23460 h 569755"/>
                <a:gd name="connsiteX59" fmla="*/ 257185 w 509672"/>
                <a:gd name="connsiteY59" fmla="*/ 23460 h 569755"/>
                <a:gd name="connsiteX60" fmla="*/ 238395 w 509672"/>
                <a:gd name="connsiteY60" fmla="*/ 43402 h 569755"/>
                <a:gd name="connsiteX61" fmla="*/ 238395 w 509672"/>
                <a:gd name="connsiteY61" fmla="*/ 119648 h 569755"/>
                <a:gd name="connsiteX62" fmla="*/ 257185 w 509672"/>
                <a:gd name="connsiteY62" fmla="*/ 139589 h 569755"/>
                <a:gd name="connsiteX63" fmla="*/ 275974 w 509672"/>
                <a:gd name="connsiteY63" fmla="*/ 119648 h 569755"/>
                <a:gd name="connsiteX64" fmla="*/ 275974 w 509672"/>
                <a:gd name="connsiteY64" fmla="*/ 43402 h 569755"/>
                <a:gd name="connsiteX65" fmla="*/ 257185 w 509672"/>
                <a:gd name="connsiteY65" fmla="*/ 23460 h 569755"/>
                <a:gd name="connsiteX66" fmla="*/ 130354 w 509672"/>
                <a:gd name="connsiteY66" fmla="*/ 23460 h 569755"/>
                <a:gd name="connsiteX67" fmla="*/ 112738 w 509672"/>
                <a:gd name="connsiteY67" fmla="*/ 43402 h 569755"/>
                <a:gd name="connsiteX68" fmla="*/ 112738 w 509672"/>
                <a:gd name="connsiteY68" fmla="*/ 119648 h 569755"/>
                <a:gd name="connsiteX69" fmla="*/ 130354 w 509672"/>
                <a:gd name="connsiteY69" fmla="*/ 139589 h 569755"/>
                <a:gd name="connsiteX70" fmla="*/ 149144 w 509672"/>
                <a:gd name="connsiteY70" fmla="*/ 119648 h 569755"/>
                <a:gd name="connsiteX71" fmla="*/ 149144 w 509672"/>
                <a:gd name="connsiteY71" fmla="*/ 43402 h 569755"/>
                <a:gd name="connsiteX72" fmla="*/ 130354 w 509672"/>
                <a:gd name="connsiteY72" fmla="*/ 23460 h 569755"/>
                <a:gd name="connsiteX73" fmla="*/ 130354 w 509672"/>
                <a:gd name="connsiteY73" fmla="*/ 0 h 569755"/>
                <a:gd name="connsiteX74" fmla="*/ 172631 w 509672"/>
                <a:gd name="connsiteY74" fmla="*/ 43402 h 569755"/>
                <a:gd name="connsiteX75" fmla="*/ 172631 w 509672"/>
                <a:gd name="connsiteY75" fmla="*/ 62170 h 569755"/>
                <a:gd name="connsiteX76" fmla="*/ 214908 w 509672"/>
                <a:gd name="connsiteY76" fmla="*/ 62170 h 569755"/>
                <a:gd name="connsiteX77" fmla="*/ 214908 w 509672"/>
                <a:gd name="connsiteY77" fmla="*/ 43402 h 569755"/>
                <a:gd name="connsiteX78" fmla="*/ 257185 w 509672"/>
                <a:gd name="connsiteY78" fmla="*/ 0 h 569755"/>
                <a:gd name="connsiteX79" fmla="*/ 299462 w 509672"/>
                <a:gd name="connsiteY79" fmla="*/ 43402 h 569755"/>
                <a:gd name="connsiteX80" fmla="*/ 299462 w 509672"/>
                <a:gd name="connsiteY80" fmla="*/ 62170 h 569755"/>
                <a:gd name="connsiteX81" fmla="*/ 341739 w 509672"/>
                <a:gd name="connsiteY81" fmla="*/ 62170 h 569755"/>
                <a:gd name="connsiteX82" fmla="*/ 341739 w 509672"/>
                <a:gd name="connsiteY82" fmla="*/ 43402 h 569755"/>
                <a:gd name="connsiteX83" fmla="*/ 384016 w 509672"/>
                <a:gd name="connsiteY83" fmla="*/ 0 h 569755"/>
                <a:gd name="connsiteX84" fmla="*/ 425118 w 509672"/>
                <a:gd name="connsiteY84" fmla="*/ 43402 h 569755"/>
                <a:gd name="connsiteX85" fmla="*/ 425118 w 509672"/>
                <a:gd name="connsiteY85" fmla="*/ 62170 h 569755"/>
                <a:gd name="connsiteX86" fmla="*/ 442734 w 509672"/>
                <a:gd name="connsiteY86" fmla="*/ 62170 h 569755"/>
                <a:gd name="connsiteX87" fmla="*/ 509672 w 509672"/>
                <a:gd name="connsiteY87" fmla="*/ 127859 h 569755"/>
                <a:gd name="connsiteX88" fmla="*/ 509672 w 509672"/>
                <a:gd name="connsiteY88" fmla="*/ 159531 h 569755"/>
                <a:gd name="connsiteX89" fmla="*/ 469744 w 509672"/>
                <a:gd name="connsiteY89" fmla="*/ 159531 h 569755"/>
                <a:gd name="connsiteX90" fmla="*/ 39928 w 509672"/>
                <a:gd name="connsiteY90" fmla="*/ 159531 h 569755"/>
                <a:gd name="connsiteX91" fmla="*/ 0 w 509672"/>
                <a:gd name="connsiteY91" fmla="*/ 159531 h 569755"/>
                <a:gd name="connsiteX92" fmla="*/ 0 w 509672"/>
                <a:gd name="connsiteY92" fmla="*/ 127859 h 569755"/>
                <a:gd name="connsiteX93" fmla="*/ 66938 w 509672"/>
                <a:gd name="connsiteY93" fmla="*/ 62170 h 569755"/>
                <a:gd name="connsiteX94" fmla="*/ 89251 w 509672"/>
                <a:gd name="connsiteY94" fmla="*/ 62170 h 569755"/>
                <a:gd name="connsiteX95" fmla="*/ 89251 w 509672"/>
                <a:gd name="connsiteY95" fmla="*/ 43402 h 569755"/>
                <a:gd name="connsiteX96" fmla="*/ 130354 w 509672"/>
                <a:gd name="connsiteY96" fmla="*/ 0 h 56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09672" h="569755">
                  <a:moveTo>
                    <a:pt x="373496" y="303618"/>
                  </a:moveTo>
                  <a:lnTo>
                    <a:pt x="419265" y="303618"/>
                  </a:lnTo>
                  <a:lnTo>
                    <a:pt x="419265" y="349387"/>
                  </a:lnTo>
                  <a:lnTo>
                    <a:pt x="373496" y="349387"/>
                  </a:lnTo>
                  <a:close/>
                  <a:moveTo>
                    <a:pt x="303053" y="303618"/>
                  </a:moveTo>
                  <a:lnTo>
                    <a:pt x="348822" y="303618"/>
                  </a:lnTo>
                  <a:lnTo>
                    <a:pt x="348822" y="349387"/>
                  </a:lnTo>
                  <a:lnTo>
                    <a:pt x="303053" y="349387"/>
                  </a:lnTo>
                  <a:close/>
                  <a:moveTo>
                    <a:pt x="232422" y="303618"/>
                  </a:moveTo>
                  <a:lnTo>
                    <a:pt x="277061" y="303618"/>
                  </a:lnTo>
                  <a:lnTo>
                    <a:pt x="277061" y="349387"/>
                  </a:lnTo>
                  <a:lnTo>
                    <a:pt x="232422" y="349387"/>
                  </a:lnTo>
                  <a:close/>
                  <a:moveTo>
                    <a:pt x="160850" y="303618"/>
                  </a:moveTo>
                  <a:lnTo>
                    <a:pt x="206619" y="303618"/>
                  </a:lnTo>
                  <a:lnTo>
                    <a:pt x="206619" y="349387"/>
                  </a:lnTo>
                  <a:lnTo>
                    <a:pt x="160850" y="349387"/>
                  </a:lnTo>
                  <a:close/>
                  <a:moveTo>
                    <a:pt x="90407" y="303618"/>
                  </a:moveTo>
                  <a:lnTo>
                    <a:pt x="136176" y="303618"/>
                  </a:lnTo>
                  <a:lnTo>
                    <a:pt x="136176" y="349387"/>
                  </a:lnTo>
                  <a:lnTo>
                    <a:pt x="90407" y="349387"/>
                  </a:lnTo>
                  <a:close/>
                  <a:moveTo>
                    <a:pt x="373496" y="233364"/>
                  </a:moveTo>
                  <a:lnTo>
                    <a:pt x="419265" y="233364"/>
                  </a:lnTo>
                  <a:lnTo>
                    <a:pt x="419265" y="279133"/>
                  </a:lnTo>
                  <a:lnTo>
                    <a:pt x="373496" y="279133"/>
                  </a:lnTo>
                  <a:close/>
                  <a:moveTo>
                    <a:pt x="303053" y="233364"/>
                  </a:moveTo>
                  <a:lnTo>
                    <a:pt x="348822" y="233364"/>
                  </a:lnTo>
                  <a:lnTo>
                    <a:pt x="348822" y="279133"/>
                  </a:lnTo>
                  <a:lnTo>
                    <a:pt x="303053" y="279133"/>
                  </a:lnTo>
                  <a:close/>
                  <a:moveTo>
                    <a:pt x="232422" y="233364"/>
                  </a:moveTo>
                  <a:lnTo>
                    <a:pt x="277061" y="233364"/>
                  </a:lnTo>
                  <a:lnTo>
                    <a:pt x="277061" y="279133"/>
                  </a:lnTo>
                  <a:lnTo>
                    <a:pt x="232422" y="279133"/>
                  </a:lnTo>
                  <a:close/>
                  <a:moveTo>
                    <a:pt x="160850" y="233364"/>
                  </a:moveTo>
                  <a:lnTo>
                    <a:pt x="206619" y="233364"/>
                  </a:lnTo>
                  <a:lnTo>
                    <a:pt x="206619" y="279133"/>
                  </a:lnTo>
                  <a:lnTo>
                    <a:pt x="160850" y="279133"/>
                  </a:lnTo>
                  <a:close/>
                  <a:moveTo>
                    <a:pt x="90407" y="233364"/>
                  </a:moveTo>
                  <a:lnTo>
                    <a:pt x="136176" y="233364"/>
                  </a:lnTo>
                  <a:lnTo>
                    <a:pt x="136176" y="279133"/>
                  </a:lnTo>
                  <a:lnTo>
                    <a:pt x="90407" y="279133"/>
                  </a:lnTo>
                  <a:close/>
                  <a:moveTo>
                    <a:pt x="0" y="188725"/>
                  </a:moveTo>
                  <a:lnTo>
                    <a:pt x="39928" y="188725"/>
                  </a:lnTo>
                  <a:lnTo>
                    <a:pt x="39928" y="362240"/>
                  </a:lnTo>
                  <a:cubicBezTo>
                    <a:pt x="39928" y="377482"/>
                    <a:pt x="51672" y="390378"/>
                    <a:pt x="66938" y="390378"/>
                  </a:cubicBezTo>
                  <a:lnTo>
                    <a:pt x="442734" y="390378"/>
                  </a:lnTo>
                  <a:cubicBezTo>
                    <a:pt x="458000" y="390378"/>
                    <a:pt x="469744" y="377482"/>
                    <a:pt x="469744" y="362240"/>
                  </a:cubicBezTo>
                  <a:lnTo>
                    <a:pt x="469744" y="188725"/>
                  </a:lnTo>
                  <a:lnTo>
                    <a:pt x="509672" y="188725"/>
                  </a:lnTo>
                  <a:lnTo>
                    <a:pt x="509672" y="502928"/>
                  </a:lnTo>
                  <a:cubicBezTo>
                    <a:pt x="509672" y="540445"/>
                    <a:pt x="479139" y="569755"/>
                    <a:pt x="442734" y="569755"/>
                  </a:cubicBezTo>
                  <a:lnTo>
                    <a:pt x="66938" y="569755"/>
                  </a:lnTo>
                  <a:cubicBezTo>
                    <a:pt x="30533" y="569755"/>
                    <a:pt x="0" y="540445"/>
                    <a:pt x="0" y="502928"/>
                  </a:cubicBezTo>
                  <a:close/>
                  <a:moveTo>
                    <a:pt x="384016" y="23460"/>
                  </a:moveTo>
                  <a:cubicBezTo>
                    <a:pt x="373446" y="23460"/>
                    <a:pt x="365226" y="31671"/>
                    <a:pt x="365226" y="43402"/>
                  </a:cubicBezTo>
                  <a:lnTo>
                    <a:pt x="365226" y="119648"/>
                  </a:lnTo>
                  <a:cubicBezTo>
                    <a:pt x="365226" y="130205"/>
                    <a:pt x="373446" y="139589"/>
                    <a:pt x="384016" y="139589"/>
                  </a:cubicBezTo>
                  <a:cubicBezTo>
                    <a:pt x="393410" y="139589"/>
                    <a:pt x="401631" y="130205"/>
                    <a:pt x="401631" y="119648"/>
                  </a:cubicBezTo>
                  <a:lnTo>
                    <a:pt x="401631" y="43402"/>
                  </a:lnTo>
                  <a:cubicBezTo>
                    <a:pt x="401631" y="31671"/>
                    <a:pt x="393410" y="23460"/>
                    <a:pt x="384016" y="23460"/>
                  </a:cubicBezTo>
                  <a:close/>
                  <a:moveTo>
                    <a:pt x="257185" y="23460"/>
                  </a:moveTo>
                  <a:cubicBezTo>
                    <a:pt x="246615" y="23460"/>
                    <a:pt x="238395" y="31671"/>
                    <a:pt x="238395" y="43402"/>
                  </a:cubicBezTo>
                  <a:lnTo>
                    <a:pt x="238395" y="119648"/>
                  </a:lnTo>
                  <a:cubicBezTo>
                    <a:pt x="238395" y="130205"/>
                    <a:pt x="246615" y="139589"/>
                    <a:pt x="257185" y="139589"/>
                  </a:cubicBezTo>
                  <a:cubicBezTo>
                    <a:pt x="267754" y="139589"/>
                    <a:pt x="275974" y="130205"/>
                    <a:pt x="275974" y="119648"/>
                  </a:cubicBezTo>
                  <a:lnTo>
                    <a:pt x="275974" y="43402"/>
                  </a:lnTo>
                  <a:cubicBezTo>
                    <a:pt x="275974" y="31671"/>
                    <a:pt x="267754" y="23460"/>
                    <a:pt x="257185" y="23460"/>
                  </a:cubicBezTo>
                  <a:close/>
                  <a:moveTo>
                    <a:pt x="130354" y="23460"/>
                  </a:moveTo>
                  <a:cubicBezTo>
                    <a:pt x="120959" y="23460"/>
                    <a:pt x="112738" y="31671"/>
                    <a:pt x="112738" y="43402"/>
                  </a:cubicBezTo>
                  <a:lnTo>
                    <a:pt x="112738" y="119648"/>
                  </a:lnTo>
                  <a:cubicBezTo>
                    <a:pt x="112738" y="130205"/>
                    <a:pt x="120959" y="139589"/>
                    <a:pt x="130354" y="139589"/>
                  </a:cubicBezTo>
                  <a:cubicBezTo>
                    <a:pt x="140923" y="139589"/>
                    <a:pt x="149144" y="130205"/>
                    <a:pt x="149144" y="119648"/>
                  </a:cubicBezTo>
                  <a:lnTo>
                    <a:pt x="149144" y="43402"/>
                  </a:lnTo>
                  <a:cubicBezTo>
                    <a:pt x="149144" y="31671"/>
                    <a:pt x="140923" y="23460"/>
                    <a:pt x="130354" y="23460"/>
                  </a:cubicBezTo>
                  <a:close/>
                  <a:moveTo>
                    <a:pt x="130354" y="0"/>
                  </a:moveTo>
                  <a:cubicBezTo>
                    <a:pt x="153841" y="0"/>
                    <a:pt x="172631" y="18768"/>
                    <a:pt x="172631" y="43402"/>
                  </a:cubicBezTo>
                  <a:lnTo>
                    <a:pt x="172631" y="62170"/>
                  </a:lnTo>
                  <a:lnTo>
                    <a:pt x="214908" y="62170"/>
                  </a:lnTo>
                  <a:lnTo>
                    <a:pt x="214908" y="43402"/>
                  </a:lnTo>
                  <a:cubicBezTo>
                    <a:pt x="214908" y="18768"/>
                    <a:pt x="233697" y="0"/>
                    <a:pt x="257185" y="0"/>
                  </a:cubicBezTo>
                  <a:cubicBezTo>
                    <a:pt x="280672" y="0"/>
                    <a:pt x="299462" y="18768"/>
                    <a:pt x="299462" y="43402"/>
                  </a:cubicBezTo>
                  <a:lnTo>
                    <a:pt x="299462" y="62170"/>
                  </a:lnTo>
                  <a:lnTo>
                    <a:pt x="341739" y="62170"/>
                  </a:lnTo>
                  <a:lnTo>
                    <a:pt x="341739" y="43402"/>
                  </a:lnTo>
                  <a:cubicBezTo>
                    <a:pt x="341739" y="18768"/>
                    <a:pt x="360528" y="0"/>
                    <a:pt x="384016" y="0"/>
                  </a:cubicBezTo>
                  <a:cubicBezTo>
                    <a:pt x="406328" y="0"/>
                    <a:pt x="425118" y="18768"/>
                    <a:pt x="425118" y="43402"/>
                  </a:cubicBezTo>
                  <a:lnTo>
                    <a:pt x="425118" y="62170"/>
                  </a:lnTo>
                  <a:lnTo>
                    <a:pt x="442734" y="62170"/>
                  </a:lnTo>
                  <a:cubicBezTo>
                    <a:pt x="479139" y="62170"/>
                    <a:pt x="509672" y="91495"/>
                    <a:pt x="509672" y="127859"/>
                  </a:cubicBezTo>
                  <a:lnTo>
                    <a:pt x="509672" y="159531"/>
                  </a:lnTo>
                  <a:lnTo>
                    <a:pt x="469744" y="159531"/>
                  </a:lnTo>
                  <a:lnTo>
                    <a:pt x="39928" y="159531"/>
                  </a:lnTo>
                  <a:lnTo>
                    <a:pt x="0" y="159531"/>
                  </a:lnTo>
                  <a:lnTo>
                    <a:pt x="0" y="127859"/>
                  </a:lnTo>
                  <a:cubicBezTo>
                    <a:pt x="0" y="91495"/>
                    <a:pt x="30533" y="62170"/>
                    <a:pt x="66938" y="62170"/>
                  </a:cubicBezTo>
                  <a:lnTo>
                    <a:pt x="89251" y="62170"/>
                  </a:lnTo>
                  <a:lnTo>
                    <a:pt x="89251" y="43402"/>
                  </a:lnTo>
                  <a:cubicBezTo>
                    <a:pt x="89251" y="18768"/>
                    <a:pt x="108041" y="0"/>
                    <a:pt x="130354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4" name="ísḷîďé"/>
          <p:cNvGrpSpPr/>
          <p:nvPr/>
        </p:nvGrpSpPr>
        <p:grpSpPr>
          <a:xfrm rot="0">
            <a:off x="4479290" y="3515995"/>
            <a:ext cx="405765" cy="405765"/>
            <a:chOff x="5003690" y="3809796"/>
            <a:chExt cx="483628" cy="483628"/>
          </a:xfrm>
        </p:grpSpPr>
        <p:sp>
          <p:nvSpPr>
            <p:cNvPr id="58" name="iŝlíḓe"/>
            <p:cNvSpPr/>
            <p:nvPr/>
          </p:nvSpPr>
          <p:spPr>
            <a:xfrm>
              <a:off x="5003690" y="3809796"/>
              <a:ext cx="483628" cy="48362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45000" lnSpcReduction="20000"/>
            </a:bodyPr>
            <a:lstStyle/>
            <a:p>
              <a:pPr algn="ctr" defTabSz="914400"/>
              <a:endPara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íṩľîďè"/>
            <p:cNvSpPr/>
            <p:nvPr/>
          </p:nvSpPr>
          <p:spPr>
            <a:xfrm>
              <a:off x="5129490" y="3937553"/>
              <a:ext cx="232030" cy="237191"/>
            </a:xfrm>
            <a:custGeom>
              <a:avLst/>
              <a:gdLst>
                <a:gd name="T0" fmla="*/ 2365 w 2365"/>
                <a:gd name="T1" fmla="*/ 997 h 2421"/>
                <a:gd name="T2" fmla="*/ 2365 w 2365"/>
                <a:gd name="T3" fmla="*/ 2255 h 2421"/>
                <a:gd name="T4" fmla="*/ 1506 w 2365"/>
                <a:gd name="T5" fmla="*/ 1624 h 2421"/>
                <a:gd name="T6" fmla="*/ 2365 w 2365"/>
                <a:gd name="T7" fmla="*/ 997 h 2421"/>
                <a:gd name="T8" fmla="*/ 1222 w 2365"/>
                <a:gd name="T9" fmla="*/ 1832 h 2421"/>
                <a:gd name="T10" fmla="*/ 1182 w 2365"/>
                <a:gd name="T11" fmla="*/ 1844 h 2421"/>
                <a:gd name="T12" fmla="*/ 1143 w 2365"/>
                <a:gd name="T13" fmla="*/ 1832 h 2421"/>
                <a:gd name="T14" fmla="*/ 971 w 2365"/>
                <a:gd name="T15" fmla="*/ 1707 h 2421"/>
                <a:gd name="T16" fmla="*/ 51 w 2365"/>
                <a:gd name="T17" fmla="*/ 2382 h 2421"/>
                <a:gd name="T18" fmla="*/ 151 w 2365"/>
                <a:gd name="T19" fmla="*/ 2421 h 2421"/>
                <a:gd name="T20" fmla="*/ 2213 w 2365"/>
                <a:gd name="T21" fmla="*/ 2421 h 2421"/>
                <a:gd name="T22" fmla="*/ 2314 w 2365"/>
                <a:gd name="T23" fmla="*/ 2383 h 2421"/>
                <a:gd name="T24" fmla="*/ 1393 w 2365"/>
                <a:gd name="T25" fmla="*/ 1707 h 2421"/>
                <a:gd name="T26" fmla="*/ 1222 w 2365"/>
                <a:gd name="T27" fmla="*/ 1832 h 2421"/>
                <a:gd name="T28" fmla="*/ 0 w 2365"/>
                <a:gd name="T29" fmla="*/ 1001 h 2421"/>
                <a:gd name="T30" fmla="*/ 0 w 2365"/>
                <a:gd name="T31" fmla="*/ 2254 h 2421"/>
                <a:gd name="T32" fmla="*/ 858 w 2365"/>
                <a:gd name="T33" fmla="*/ 1624 h 2421"/>
                <a:gd name="T34" fmla="*/ 0 w 2365"/>
                <a:gd name="T35" fmla="*/ 1001 h 2421"/>
                <a:gd name="T36" fmla="*/ 737 w 2365"/>
                <a:gd name="T37" fmla="*/ 1209 h 2421"/>
                <a:gd name="T38" fmla="*/ 1582 w 2365"/>
                <a:gd name="T39" fmla="*/ 1209 h 2421"/>
                <a:gd name="T40" fmla="*/ 1648 w 2365"/>
                <a:gd name="T41" fmla="*/ 1142 h 2421"/>
                <a:gd name="T42" fmla="*/ 1582 w 2365"/>
                <a:gd name="T43" fmla="*/ 1076 h 2421"/>
                <a:gd name="T44" fmla="*/ 737 w 2365"/>
                <a:gd name="T45" fmla="*/ 1076 h 2421"/>
                <a:gd name="T46" fmla="*/ 671 w 2365"/>
                <a:gd name="T47" fmla="*/ 1142 h 2421"/>
                <a:gd name="T48" fmla="*/ 737 w 2365"/>
                <a:gd name="T49" fmla="*/ 1209 h 2421"/>
                <a:gd name="T50" fmla="*/ 500 w 2365"/>
                <a:gd name="T51" fmla="*/ 1199 h 2421"/>
                <a:gd name="T52" fmla="*/ 500 w 2365"/>
                <a:gd name="T53" fmla="*/ 705 h 2421"/>
                <a:gd name="T54" fmla="*/ 566 w 2365"/>
                <a:gd name="T55" fmla="*/ 638 h 2421"/>
                <a:gd name="T56" fmla="*/ 1776 w 2365"/>
                <a:gd name="T57" fmla="*/ 638 h 2421"/>
                <a:gd name="T58" fmla="*/ 1843 w 2365"/>
                <a:gd name="T59" fmla="*/ 705 h 2421"/>
                <a:gd name="T60" fmla="*/ 1843 w 2365"/>
                <a:gd name="T61" fmla="*/ 1213 h 2421"/>
                <a:gd name="T62" fmla="*/ 2311 w 2365"/>
                <a:gd name="T63" fmla="*/ 872 h 2421"/>
                <a:gd name="T64" fmla="*/ 2298 w 2365"/>
                <a:gd name="T65" fmla="*/ 863 h 2421"/>
                <a:gd name="T66" fmla="*/ 1177 w 2365"/>
                <a:gd name="T67" fmla="*/ 0 h 2421"/>
                <a:gd name="T68" fmla="*/ 51 w 2365"/>
                <a:gd name="T69" fmla="*/ 873 h 2421"/>
                <a:gd name="T70" fmla="*/ 53 w 2365"/>
                <a:gd name="T71" fmla="*/ 873 h 2421"/>
                <a:gd name="T72" fmla="*/ 52 w 2365"/>
                <a:gd name="T73" fmla="*/ 874 h 2421"/>
                <a:gd name="T74" fmla="*/ 500 w 2365"/>
                <a:gd name="T75" fmla="*/ 1199 h 2421"/>
                <a:gd name="T76" fmla="*/ 737 w 2365"/>
                <a:gd name="T77" fmla="*/ 949 h 2421"/>
                <a:gd name="T78" fmla="*/ 1582 w 2365"/>
                <a:gd name="T79" fmla="*/ 949 h 2421"/>
                <a:gd name="T80" fmla="*/ 1648 w 2365"/>
                <a:gd name="T81" fmla="*/ 882 h 2421"/>
                <a:gd name="T82" fmla="*/ 1582 w 2365"/>
                <a:gd name="T83" fmla="*/ 816 h 2421"/>
                <a:gd name="T84" fmla="*/ 737 w 2365"/>
                <a:gd name="T85" fmla="*/ 816 h 2421"/>
                <a:gd name="T86" fmla="*/ 671 w 2365"/>
                <a:gd name="T87" fmla="*/ 882 h 2421"/>
                <a:gd name="T88" fmla="*/ 737 w 2365"/>
                <a:gd name="T89" fmla="*/ 949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5" h="2421">
                  <a:moveTo>
                    <a:pt x="2365" y="997"/>
                  </a:moveTo>
                  <a:lnTo>
                    <a:pt x="2365" y="2255"/>
                  </a:lnTo>
                  <a:lnTo>
                    <a:pt x="1506" y="1624"/>
                  </a:lnTo>
                  <a:lnTo>
                    <a:pt x="2365" y="997"/>
                  </a:lnTo>
                  <a:close/>
                  <a:moveTo>
                    <a:pt x="1222" y="1832"/>
                  </a:moveTo>
                  <a:cubicBezTo>
                    <a:pt x="1210" y="1840"/>
                    <a:pt x="1196" y="1844"/>
                    <a:pt x="1182" y="1844"/>
                  </a:cubicBezTo>
                  <a:cubicBezTo>
                    <a:pt x="1168" y="1844"/>
                    <a:pt x="1155" y="1840"/>
                    <a:pt x="1143" y="1832"/>
                  </a:cubicBezTo>
                  <a:lnTo>
                    <a:pt x="971" y="1707"/>
                  </a:lnTo>
                  <a:lnTo>
                    <a:pt x="51" y="2382"/>
                  </a:lnTo>
                  <a:cubicBezTo>
                    <a:pt x="77" y="2406"/>
                    <a:pt x="113" y="2421"/>
                    <a:pt x="151" y="2421"/>
                  </a:cubicBezTo>
                  <a:lnTo>
                    <a:pt x="2213" y="2421"/>
                  </a:lnTo>
                  <a:cubicBezTo>
                    <a:pt x="2252" y="2421"/>
                    <a:pt x="2287" y="2406"/>
                    <a:pt x="2314" y="2383"/>
                  </a:cubicBezTo>
                  <a:lnTo>
                    <a:pt x="1393" y="1707"/>
                  </a:lnTo>
                  <a:lnTo>
                    <a:pt x="1222" y="1832"/>
                  </a:lnTo>
                  <a:close/>
                  <a:moveTo>
                    <a:pt x="0" y="1001"/>
                  </a:moveTo>
                  <a:lnTo>
                    <a:pt x="0" y="2254"/>
                  </a:lnTo>
                  <a:lnTo>
                    <a:pt x="858" y="1624"/>
                  </a:lnTo>
                  <a:lnTo>
                    <a:pt x="0" y="1001"/>
                  </a:lnTo>
                  <a:close/>
                  <a:moveTo>
                    <a:pt x="737" y="1209"/>
                  </a:moveTo>
                  <a:lnTo>
                    <a:pt x="1582" y="1209"/>
                  </a:lnTo>
                  <a:cubicBezTo>
                    <a:pt x="1619" y="1209"/>
                    <a:pt x="1648" y="1179"/>
                    <a:pt x="1648" y="1142"/>
                  </a:cubicBezTo>
                  <a:cubicBezTo>
                    <a:pt x="1648" y="1106"/>
                    <a:pt x="1619" y="1076"/>
                    <a:pt x="1582" y="1076"/>
                  </a:cubicBezTo>
                  <a:lnTo>
                    <a:pt x="737" y="1076"/>
                  </a:lnTo>
                  <a:cubicBezTo>
                    <a:pt x="701" y="1076"/>
                    <a:pt x="671" y="1106"/>
                    <a:pt x="671" y="1142"/>
                  </a:cubicBezTo>
                  <a:cubicBezTo>
                    <a:pt x="671" y="1179"/>
                    <a:pt x="701" y="1209"/>
                    <a:pt x="737" y="1209"/>
                  </a:cubicBezTo>
                  <a:close/>
                  <a:moveTo>
                    <a:pt x="500" y="1199"/>
                  </a:moveTo>
                  <a:lnTo>
                    <a:pt x="500" y="705"/>
                  </a:lnTo>
                  <a:cubicBezTo>
                    <a:pt x="500" y="668"/>
                    <a:pt x="529" y="638"/>
                    <a:pt x="566" y="638"/>
                  </a:cubicBezTo>
                  <a:lnTo>
                    <a:pt x="1776" y="638"/>
                  </a:lnTo>
                  <a:cubicBezTo>
                    <a:pt x="1813" y="638"/>
                    <a:pt x="1843" y="668"/>
                    <a:pt x="1843" y="705"/>
                  </a:cubicBezTo>
                  <a:lnTo>
                    <a:pt x="1843" y="1213"/>
                  </a:lnTo>
                  <a:lnTo>
                    <a:pt x="2311" y="872"/>
                  </a:lnTo>
                  <a:cubicBezTo>
                    <a:pt x="2307" y="868"/>
                    <a:pt x="2303" y="865"/>
                    <a:pt x="2298" y="863"/>
                  </a:cubicBezTo>
                  <a:lnTo>
                    <a:pt x="1177" y="0"/>
                  </a:lnTo>
                  <a:lnTo>
                    <a:pt x="51" y="873"/>
                  </a:lnTo>
                  <a:lnTo>
                    <a:pt x="53" y="873"/>
                  </a:lnTo>
                  <a:cubicBezTo>
                    <a:pt x="52" y="873"/>
                    <a:pt x="52" y="874"/>
                    <a:pt x="52" y="874"/>
                  </a:cubicBezTo>
                  <a:lnTo>
                    <a:pt x="500" y="1199"/>
                  </a:lnTo>
                  <a:close/>
                  <a:moveTo>
                    <a:pt x="737" y="949"/>
                  </a:moveTo>
                  <a:lnTo>
                    <a:pt x="1582" y="949"/>
                  </a:lnTo>
                  <a:cubicBezTo>
                    <a:pt x="1619" y="949"/>
                    <a:pt x="1648" y="919"/>
                    <a:pt x="1648" y="882"/>
                  </a:cubicBezTo>
                  <a:cubicBezTo>
                    <a:pt x="1648" y="846"/>
                    <a:pt x="1619" y="816"/>
                    <a:pt x="1582" y="816"/>
                  </a:cubicBezTo>
                  <a:lnTo>
                    <a:pt x="737" y="816"/>
                  </a:lnTo>
                  <a:cubicBezTo>
                    <a:pt x="701" y="816"/>
                    <a:pt x="671" y="846"/>
                    <a:pt x="671" y="882"/>
                  </a:cubicBezTo>
                  <a:cubicBezTo>
                    <a:pt x="671" y="919"/>
                    <a:pt x="701" y="949"/>
                    <a:pt x="737" y="949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5" name="ïṣḻïḋé"/>
          <p:cNvGrpSpPr/>
          <p:nvPr/>
        </p:nvGrpSpPr>
        <p:grpSpPr>
          <a:xfrm rot="0">
            <a:off x="5981065" y="2938145"/>
            <a:ext cx="405765" cy="405765"/>
            <a:chOff x="6792992" y="3121703"/>
            <a:chExt cx="483628" cy="483628"/>
          </a:xfrm>
        </p:grpSpPr>
        <p:sp>
          <p:nvSpPr>
            <p:cNvPr id="56" name="íšḷîḍe"/>
            <p:cNvSpPr/>
            <p:nvPr/>
          </p:nvSpPr>
          <p:spPr>
            <a:xfrm>
              <a:off x="6792992" y="3121703"/>
              <a:ext cx="483628" cy="483628"/>
            </a:xfrm>
            <a:prstGeom prst="ellipse">
              <a:avLst/>
            </a:prstGeom>
            <a:solidFill>
              <a:srgbClr val="2941B3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45000" lnSpcReduction="20000"/>
            </a:bodyPr>
            <a:lstStyle/>
            <a:p>
              <a:pPr algn="ctr" defTabSz="914400"/>
              <a:endPara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iŝ1îďè"/>
            <p:cNvSpPr/>
            <p:nvPr/>
          </p:nvSpPr>
          <p:spPr>
            <a:xfrm>
              <a:off x="6920985" y="3244922"/>
              <a:ext cx="227645" cy="237191"/>
            </a:xfrm>
            <a:custGeom>
              <a:avLst/>
              <a:gdLst>
                <a:gd name="connsiteX0" fmla="*/ 253250 w 582306"/>
                <a:gd name="connsiteY0" fmla="*/ 328655 h 606722"/>
                <a:gd name="connsiteX1" fmla="*/ 227883 w 582306"/>
                <a:gd name="connsiteY1" fmla="*/ 353895 h 606722"/>
                <a:gd name="connsiteX2" fmla="*/ 253250 w 582306"/>
                <a:gd name="connsiteY2" fmla="*/ 379224 h 606722"/>
                <a:gd name="connsiteX3" fmla="*/ 455739 w 582306"/>
                <a:gd name="connsiteY3" fmla="*/ 379224 h 606722"/>
                <a:gd name="connsiteX4" fmla="*/ 481106 w 582306"/>
                <a:gd name="connsiteY4" fmla="*/ 353895 h 606722"/>
                <a:gd name="connsiteX5" fmla="*/ 455739 w 582306"/>
                <a:gd name="connsiteY5" fmla="*/ 328655 h 606722"/>
                <a:gd name="connsiteX6" fmla="*/ 253250 w 582306"/>
                <a:gd name="connsiteY6" fmla="*/ 227517 h 606722"/>
                <a:gd name="connsiteX7" fmla="*/ 227883 w 582306"/>
                <a:gd name="connsiteY7" fmla="*/ 252757 h 606722"/>
                <a:gd name="connsiteX8" fmla="*/ 253250 w 582306"/>
                <a:gd name="connsiteY8" fmla="*/ 278086 h 606722"/>
                <a:gd name="connsiteX9" fmla="*/ 455739 w 582306"/>
                <a:gd name="connsiteY9" fmla="*/ 278086 h 606722"/>
                <a:gd name="connsiteX10" fmla="*/ 481106 w 582306"/>
                <a:gd name="connsiteY10" fmla="*/ 252757 h 606722"/>
                <a:gd name="connsiteX11" fmla="*/ 455739 w 582306"/>
                <a:gd name="connsiteY11" fmla="*/ 227517 h 606722"/>
                <a:gd name="connsiteX12" fmla="*/ 253250 w 582306"/>
                <a:gd name="connsiteY12" fmla="*/ 126379 h 606722"/>
                <a:gd name="connsiteX13" fmla="*/ 227883 w 582306"/>
                <a:gd name="connsiteY13" fmla="*/ 151708 h 606722"/>
                <a:gd name="connsiteX14" fmla="*/ 253250 w 582306"/>
                <a:gd name="connsiteY14" fmla="*/ 176948 h 606722"/>
                <a:gd name="connsiteX15" fmla="*/ 379817 w 582306"/>
                <a:gd name="connsiteY15" fmla="*/ 176948 h 606722"/>
                <a:gd name="connsiteX16" fmla="*/ 405095 w 582306"/>
                <a:gd name="connsiteY16" fmla="*/ 151708 h 606722"/>
                <a:gd name="connsiteX17" fmla="*/ 379817 w 582306"/>
                <a:gd name="connsiteY17" fmla="*/ 126379 h 606722"/>
                <a:gd name="connsiteX18" fmla="*/ 0 w 582306"/>
                <a:gd name="connsiteY18" fmla="*/ 101120 h 606722"/>
                <a:gd name="connsiteX19" fmla="*/ 76014 w 582306"/>
                <a:gd name="connsiteY19" fmla="*/ 101120 h 606722"/>
                <a:gd name="connsiteX20" fmla="*/ 76014 w 582306"/>
                <a:gd name="connsiteY20" fmla="*/ 556153 h 606722"/>
                <a:gd name="connsiteX21" fmla="*/ 430449 w 582306"/>
                <a:gd name="connsiteY21" fmla="*/ 556153 h 606722"/>
                <a:gd name="connsiteX22" fmla="*/ 430449 w 582306"/>
                <a:gd name="connsiteY22" fmla="*/ 606722 h 606722"/>
                <a:gd name="connsiteX23" fmla="*/ 0 w 582306"/>
                <a:gd name="connsiteY23" fmla="*/ 606722 h 606722"/>
                <a:gd name="connsiteX24" fmla="*/ 126594 w 582306"/>
                <a:gd name="connsiteY24" fmla="*/ 0 h 606722"/>
                <a:gd name="connsiteX25" fmla="*/ 466242 w 582306"/>
                <a:gd name="connsiteY25" fmla="*/ 0 h 606722"/>
                <a:gd name="connsiteX26" fmla="*/ 582306 w 582306"/>
                <a:gd name="connsiteY26" fmla="*/ 115891 h 606722"/>
                <a:gd name="connsiteX27" fmla="*/ 582306 w 582306"/>
                <a:gd name="connsiteY27" fmla="*/ 505602 h 606722"/>
                <a:gd name="connsiteX28" fmla="*/ 126594 w 582306"/>
                <a:gd name="connsiteY28" fmla="*/ 505602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2306" h="606722">
                  <a:moveTo>
                    <a:pt x="253250" y="328655"/>
                  </a:moveTo>
                  <a:cubicBezTo>
                    <a:pt x="239276" y="328655"/>
                    <a:pt x="227883" y="339942"/>
                    <a:pt x="227883" y="353895"/>
                  </a:cubicBezTo>
                  <a:cubicBezTo>
                    <a:pt x="227883" y="367848"/>
                    <a:pt x="239276" y="379224"/>
                    <a:pt x="253250" y="379224"/>
                  </a:cubicBezTo>
                  <a:lnTo>
                    <a:pt x="455739" y="379224"/>
                  </a:lnTo>
                  <a:cubicBezTo>
                    <a:pt x="469713" y="379224"/>
                    <a:pt x="481106" y="367848"/>
                    <a:pt x="481106" y="353895"/>
                  </a:cubicBezTo>
                  <a:cubicBezTo>
                    <a:pt x="481106" y="339942"/>
                    <a:pt x="469713" y="328655"/>
                    <a:pt x="455739" y="328655"/>
                  </a:cubicBezTo>
                  <a:close/>
                  <a:moveTo>
                    <a:pt x="253250" y="227517"/>
                  </a:moveTo>
                  <a:cubicBezTo>
                    <a:pt x="239276" y="227517"/>
                    <a:pt x="227883" y="238804"/>
                    <a:pt x="227883" y="252757"/>
                  </a:cubicBezTo>
                  <a:cubicBezTo>
                    <a:pt x="227883" y="266710"/>
                    <a:pt x="239276" y="278086"/>
                    <a:pt x="253250" y="278086"/>
                  </a:cubicBezTo>
                  <a:lnTo>
                    <a:pt x="455739" y="278086"/>
                  </a:lnTo>
                  <a:cubicBezTo>
                    <a:pt x="469713" y="278086"/>
                    <a:pt x="481106" y="266710"/>
                    <a:pt x="481106" y="252757"/>
                  </a:cubicBezTo>
                  <a:cubicBezTo>
                    <a:pt x="481106" y="238804"/>
                    <a:pt x="469713" y="227517"/>
                    <a:pt x="455739" y="227517"/>
                  </a:cubicBezTo>
                  <a:close/>
                  <a:moveTo>
                    <a:pt x="253250" y="126379"/>
                  </a:moveTo>
                  <a:cubicBezTo>
                    <a:pt x="239276" y="126379"/>
                    <a:pt x="227883" y="137754"/>
                    <a:pt x="227883" y="151708"/>
                  </a:cubicBezTo>
                  <a:cubicBezTo>
                    <a:pt x="227883" y="165661"/>
                    <a:pt x="239276" y="176948"/>
                    <a:pt x="253250" y="176948"/>
                  </a:cubicBezTo>
                  <a:lnTo>
                    <a:pt x="379817" y="176948"/>
                  </a:lnTo>
                  <a:cubicBezTo>
                    <a:pt x="393791" y="176948"/>
                    <a:pt x="405095" y="165661"/>
                    <a:pt x="405095" y="151708"/>
                  </a:cubicBezTo>
                  <a:cubicBezTo>
                    <a:pt x="405095" y="137754"/>
                    <a:pt x="393791" y="126379"/>
                    <a:pt x="379817" y="126379"/>
                  </a:cubicBezTo>
                  <a:close/>
                  <a:moveTo>
                    <a:pt x="0" y="101120"/>
                  </a:moveTo>
                  <a:lnTo>
                    <a:pt x="76014" y="101120"/>
                  </a:lnTo>
                  <a:lnTo>
                    <a:pt x="76014" y="556153"/>
                  </a:lnTo>
                  <a:lnTo>
                    <a:pt x="430449" y="556153"/>
                  </a:lnTo>
                  <a:lnTo>
                    <a:pt x="430449" y="606722"/>
                  </a:lnTo>
                  <a:lnTo>
                    <a:pt x="0" y="606722"/>
                  </a:lnTo>
                  <a:close/>
                  <a:moveTo>
                    <a:pt x="126594" y="0"/>
                  </a:moveTo>
                  <a:lnTo>
                    <a:pt x="466242" y="0"/>
                  </a:lnTo>
                  <a:lnTo>
                    <a:pt x="582306" y="115891"/>
                  </a:lnTo>
                  <a:lnTo>
                    <a:pt x="582306" y="505602"/>
                  </a:lnTo>
                  <a:lnTo>
                    <a:pt x="126594" y="505602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íṥ1ïḓè"/>
          <p:cNvGrpSpPr/>
          <p:nvPr/>
        </p:nvGrpSpPr>
        <p:grpSpPr>
          <a:xfrm rot="0">
            <a:off x="7483475" y="2356485"/>
            <a:ext cx="405765" cy="405765"/>
            <a:chOff x="8582292" y="2429070"/>
            <a:chExt cx="483628" cy="483628"/>
          </a:xfrm>
        </p:grpSpPr>
        <p:sp>
          <p:nvSpPr>
            <p:cNvPr id="54" name="îṥļíḍê"/>
            <p:cNvSpPr/>
            <p:nvPr/>
          </p:nvSpPr>
          <p:spPr>
            <a:xfrm>
              <a:off x="8582292" y="2429070"/>
              <a:ext cx="483628" cy="48362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45000" lnSpcReduction="20000"/>
            </a:bodyPr>
            <a:lstStyle/>
            <a:p>
              <a:pPr algn="ctr" defTabSz="914400"/>
              <a:endPara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ïŝļïḍê"/>
            <p:cNvSpPr/>
            <p:nvPr/>
          </p:nvSpPr>
          <p:spPr>
            <a:xfrm>
              <a:off x="8709878" y="2552290"/>
              <a:ext cx="228457" cy="237191"/>
            </a:xfrm>
            <a:custGeom>
              <a:avLst/>
              <a:gdLst>
                <a:gd name="connsiteX0" fmla="*/ 376885 w 583294"/>
                <a:gd name="connsiteY0" fmla="*/ 307427 h 605593"/>
                <a:gd name="connsiteX1" fmla="*/ 376807 w 583294"/>
                <a:gd name="connsiteY1" fmla="*/ 307581 h 605593"/>
                <a:gd name="connsiteX2" fmla="*/ 368075 w 583294"/>
                <a:gd name="connsiteY2" fmla="*/ 345469 h 605593"/>
                <a:gd name="connsiteX3" fmla="*/ 385385 w 583294"/>
                <a:gd name="connsiteY3" fmla="*/ 362677 h 605593"/>
                <a:gd name="connsiteX4" fmla="*/ 423251 w 583294"/>
                <a:gd name="connsiteY4" fmla="*/ 353957 h 605593"/>
                <a:gd name="connsiteX5" fmla="*/ 423870 w 583294"/>
                <a:gd name="connsiteY5" fmla="*/ 354034 h 605593"/>
                <a:gd name="connsiteX6" fmla="*/ 423715 w 583294"/>
                <a:gd name="connsiteY6" fmla="*/ 353957 h 605593"/>
                <a:gd name="connsiteX7" fmla="*/ 423406 w 583294"/>
                <a:gd name="connsiteY7" fmla="*/ 353803 h 605593"/>
                <a:gd name="connsiteX8" fmla="*/ 423329 w 583294"/>
                <a:gd name="connsiteY8" fmla="*/ 353649 h 605593"/>
                <a:gd name="connsiteX9" fmla="*/ 377116 w 583294"/>
                <a:gd name="connsiteY9" fmla="*/ 307427 h 605593"/>
                <a:gd name="connsiteX10" fmla="*/ 376962 w 583294"/>
                <a:gd name="connsiteY10" fmla="*/ 307427 h 605593"/>
                <a:gd name="connsiteX11" fmla="*/ 147727 w 583294"/>
                <a:gd name="connsiteY11" fmla="*/ 240379 h 605593"/>
                <a:gd name="connsiteX12" fmla="*/ 184438 w 583294"/>
                <a:gd name="connsiteY12" fmla="*/ 278178 h 605593"/>
                <a:gd name="connsiteX13" fmla="*/ 144945 w 583294"/>
                <a:gd name="connsiteY13" fmla="*/ 319680 h 605593"/>
                <a:gd name="connsiteX14" fmla="*/ 135980 w 583294"/>
                <a:gd name="connsiteY14" fmla="*/ 318986 h 605593"/>
                <a:gd name="connsiteX15" fmla="*/ 135980 w 583294"/>
                <a:gd name="connsiteY15" fmla="*/ 241613 h 605593"/>
                <a:gd name="connsiteX16" fmla="*/ 147727 w 583294"/>
                <a:gd name="connsiteY16" fmla="*/ 240379 h 605593"/>
                <a:gd name="connsiteX17" fmla="*/ 272589 w 583294"/>
                <a:gd name="connsiteY17" fmla="*/ 237665 h 605593"/>
                <a:gd name="connsiteX18" fmla="*/ 293976 w 583294"/>
                <a:gd name="connsiteY18" fmla="*/ 254946 h 605593"/>
                <a:gd name="connsiteX19" fmla="*/ 270890 w 583294"/>
                <a:gd name="connsiteY19" fmla="*/ 273153 h 605593"/>
                <a:gd name="connsiteX20" fmla="*/ 259540 w 583294"/>
                <a:gd name="connsiteY20" fmla="*/ 273230 h 605593"/>
                <a:gd name="connsiteX21" fmla="*/ 259540 w 583294"/>
                <a:gd name="connsiteY21" fmla="*/ 238822 h 605593"/>
                <a:gd name="connsiteX22" fmla="*/ 272589 w 583294"/>
                <a:gd name="connsiteY22" fmla="*/ 237665 h 605593"/>
                <a:gd name="connsiteX23" fmla="*/ 68468 w 583294"/>
                <a:gd name="connsiteY23" fmla="*/ 220616 h 605593"/>
                <a:gd name="connsiteX24" fmla="*/ 11360 w 583294"/>
                <a:gd name="connsiteY24" fmla="*/ 281499 h 605593"/>
                <a:gd name="connsiteX25" fmla="*/ 66073 w 583294"/>
                <a:gd name="connsiteY25" fmla="*/ 338987 h 605593"/>
                <a:gd name="connsiteX26" fmla="*/ 93893 w 583294"/>
                <a:gd name="connsiteY26" fmla="*/ 334743 h 605593"/>
                <a:gd name="connsiteX27" fmla="*/ 90183 w 583294"/>
                <a:gd name="connsiteY27" fmla="*/ 314217 h 605593"/>
                <a:gd name="connsiteX28" fmla="*/ 69705 w 583294"/>
                <a:gd name="connsiteY28" fmla="*/ 317612 h 605593"/>
                <a:gd name="connsiteX29" fmla="*/ 35780 w 583294"/>
                <a:gd name="connsiteY29" fmla="*/ 280033 h 605593"/>
                <a:gd name="connsiteX30" fmla="*/ 69550 w 583294"/>
                <a:gd name="connsiteY30" fmla="*/ 242068 h 605593"/>
                <a:gd name="connsiteX31" fmla="*/ 90183 w 583294"/>
                <a:gd name="connsiteY31" fmla="*/ 246080 h 605593"/>
                <a:gd name="connsiteX32" fmla="*/ 95206 w 583294"/>
                <a:gd name="connsiteY32" fmla="*/ 225168 h 605593"/>
                <a:gd name="connsiteX33" fmla="*/ 68468 w 583294"/>
                <a:gd name="connsiteY33" fmla="*/ 220616 h 605593"/>
                <a:gd name="connsiteX34" fmla="*/ 144896 w 583294"/>
                <a:gd name="connsiteY34" fmla="*/ 219767 h 605593"/>
                <a:gd name="connsiteX35" fmla="*/ 110353 w 583294"/>
                <a:gd name="connsiteY35" fmla="*/ 223085 h 605593"/>
                <a:gd name="connsiteX36" fmla="*/ 110353 w 583294"/>
                <a:gd name="connsiteY36" fmla="*/ 337984 h 605593"/>
                <a:gd name="connsiteX37" fmla="*/ 139332 w 583294"/>
                <a:gd name="connsiteY37" fmla="*/ 340531 h 605593"/>
                <a:gd name="connsiteX38" fmla="*/ 193272 w 583294"/>
                <a:gd name="connsiteY38" fmla="*/ 326409 h 605593"/>
                <a:gd name="connsiteX39" fmla="*/ 213287 w 583294"/>
                <a:gd name="connsiteY39" fmla="*/ 277255 h 605593"/>
                <a:gd name="connsiteX40" fmla="*/ 192886 w 583294"/>
                <a:gd name="connsiteY40" fmla="*/ 231573 h 605593"/>
                <a:gd name="connsiteX41" fmla="*/ 144896 w 583294"/>
                <a:gd name="connsiteY41" fmla="*/ 219767 h 605593"/>
                <a:gd name="connsiteX42" fmla="*/ 269314 w 583294"/>
                <a:gd name="connsiteY42" fmla="*/ 216757 h 605593"/>
                <a:gd name="connsiteX43" fmla="*/ 231525 w 583294"/>
                <a:gd name="connsiteY43" fmla="*/ 220230 h 605593"/>
                <a:gd name="connsiteX44" fmla="*/ 231525 w 583294"/>
                <a:gd name="connsiteY44" fmla="*/ 341765 h 605593"/>
                <a:gd name="connsiteX45" fmla="*/ 259499 w 583294"/>
                <a:gd name="connsiteY45" fmla="*/ 342537 h 605593"/>
                <a:gd name="connsiteX46" fmla="*/ 259499 w 583294"/>
                <a:gd name="connsiteY46" fmla="*/ 293537 h 605593"/>
                <a:gd name="connsiteX47" fmla="*/ 268232 w 583294"/>
                <a:gd name="connsiteY47" fmla="*/ 293614 h 605593"/>
                <a:gd name="connsiteX48" fmla="*/ 289020 w 583294"/>
                <a:gd name="connsiteY48" fmla="*/ 313986 h 605593"/>
                <a:gd name="connsiteX49" fmla="*/ 298061 w 583294"/>
                <a:gd name="connsiteY49" fmla="*/ 343617 h 605593"/>
                <a:gd name="connsiteX50" fmla="*/ 328663 w 583294"/>
                <a:gd name="connsiteY50" fmla="*/ 344466 h 605593"/>
                <a:gd name="connsiteX51" fmla="*/ 317767 w 583294"/>
                <a:gd name="connsiteY51" fmla="*/ 308198 h 605593"/>
                <a:gd name="connsiteX52" fmla="*/ 300148 w 583294"/>
                <a:gd name="connsiteY52" fmla="*/ 284277 h 605593"/>
                <a:gd name="connsiteX53" fmla="*/ 300148 w 583294"/>
                <a:gd name="connsiteY53" fmla="*/ 283660 h 605593"/>
                <a:gd name="connsiteX54" fmla="*/ 323486 w 583294"/>
                <a:gd name="connsiteY54" fmla="*/ 252253 h 605593"/>
                <a:gd name="connsiteX55" fmla="*/ 311276 w 583294"/>
                <a:gd name="connsiteY55" fmla="*/ 225709 h 605593"/>
                <a:gd name="connsiteX56" fmla="*/ 269314 w 583294"/>
                <a:gd name="connsiteY56" fmla="*/ 216757 h 605593"/>
                <a:gd name="connsiteX57" fmla="*/ 491630 w 583294"/>
                <a:gd name="connsiteY57" fmla="*/ 210920 h 605593"/>
                <a:gd name="connsiteX58" fmla="*/ 505884 w 583294"/>
                <a:gd name="connsiteY58" fmla="*/ 225104 h 605593"/>
                <a:gd name="connsiteX59" fmla="*/ 417324 w 583294"/>
                <a:gd name="connsiteY59" fmla="*/ 313522 h 605593"/>
                <a:gd name="connsiteX60" fmla="*/ 403070 w 583294"/>
                <a:gd name="connsiteY60" fmla="*/ 299339 h 605593"/>
                <a:gd name="connsiteX61" fmla="*/ 360734 w 583294"/>
                <a:gd name="connsiteY61" fmla="*/ 72844 h 605593"/>
                <a:gd name="connsiteX62" fmla="*/ 358338 w 583294"/>
                <a:gd name="connsiteY62" fmla="*/ 73075 h 605593"/>
                <a:gd name="connsiteX63" fmla="*/ 358338 w 583294"/>
                <a:gd name="connsiteY63" fmla="*/ 354497 h 605593"/>
                <a:gd name="connsiteX64" fmla="*/ 369543 w 583294"/>
                <a:gd name="connsiteY64" fmla="*/ 305883 h 605593"/>
                <a:gd name="connsiteX65" fmla="*/ 371784 w 583294"/>
                <a:gd name="connsiteY65" fmla="*/ 302102 h 605593"/>
                <a:gd name="connsiteX66" fmla="*/ 371784 w 583294"/>
                <a:gd name="connsiteY66" fmla="*/ 302025 h 605593"/>
                <a:gd name="connsiteX67" fmla="*/ 477346 w 583294"/>
                <a:gd name="connsiteY67" fmla="*/ 196617 h 605593"/>
                <a:gd name="connsiteX68" fmla="*/ 484224 w 583294"/>
                <a:gd name="connsiteY68" fmla="*/ 203485 h 605593"/>
                <a:gd name="connsiteX69" fmla="*/ 385617 w 583294"/>
                <a:gd name="connsiteY69" fmla="*/ 302025 h 605593"/>
                <a:gd name="connsiteX70" fmla="*/ 428815 w 583294"/>
                <a:gd name="connsiteY70" fmla="*/ 345160 h 605593"/>
                <a:gd name="connsiteX71" fmla="*/ 527499 w 583294"/>
                <a:gd name="connsiteY71" fmla="*/ 246698 h 605593"/>
                <a:gd name="connsiteX72" fmla="*/ 534377 w 583294"/>
                <a:gd name="connsiteY72" fmla="*/ 253565 h 605593"/>
                <a:gd name="connsiteX73" fmla="*/ 428815 w 583294"/>
                <a:gd name="connsiteY73" fmla="*/ 359050 h 605593"/>
                <a:gd name="connsiteX74" fmla="*/ 428815 w 583294"/>
                <a:gd name="connsiteY74" fmla="*/ 358973 h 605593"/>
                <a:gd name="connsiteX75" fmla="*/ 428661 w 583294"/>
                <a:gd name="connsiteY75" fmla="*/ 359205 h 605593"/>
                <a:gd name="connsiteX76" fmla="*/ 424951 w 583294"/>
                <a:gd name="connsiteY76" fmla="*/ 361211 h 605593"/>
                <a:gd name="connsiteX77" fmla="*/ 364829 w 583294"/>
                <a:gd name="connsiteY77" fmla="*/ 375023 h 605593"/>
                <a:gd name="connsiteX78" fmla="*/ 358338 w 583294"/>
                <a:gd name="connsiteY78" fmla="*/ 373480 h 605593"/>
                <a:gd name="connsiteX79" fmla="*/ 358338 w 583294"/>
                <a:gd name="connsiteY79" fmla="*/ 530974 h 605593"/>
                <a:gd name="connsiteX80" fmla="*/ 360734 w 583294"/>
                <a:gd name="connsiteY80" fmla="*/ 531206 h 605593"/>
                <a:gd name="connsiteX81" fmla="*/ 544346 w 583294"/>
                <a:gd name="connsiteY81" fmla="*/ 531206 h 605593"/>
                <a:gd name="connsiteX82" fmla="*/ 561038 w 583294"/>
                <a:gd name="connsiteY82" fmla="*/ 514538 h 605593"/>
                <a:gd name="connsiteX83" fmla="*/ 561038 w 583294"/>
                <a:gd name="connsiteY83" fmla="*/ 89511 h 605593"/>
                <a:gd name="connsiteX84" fmla="*/ 544346 w 583294"/>
                <a:gd name="connsiteY84" fmla="*/ 72844 h 605593"/>
                <a:gd name="connsiteX85" fmla="*/ 358338 w 583294"/>
                <a:gd name="connsiteY85" fmla="*/ 0 h 605593"/>
                <a:gd name="connsiteX86" fmla="*/ 358338 w 583294"/>
                <a:gd name="connsiteY86" fmla="*/ 50774 h 605593"/>
                <a:gd name="connsiteX87" fmla="*/ 360734 w 583294"/>
                <a:gd name="connsiteY87" fmla="*/ 50620 h 605593"/>
                <a:gd name="connsiteX88" fmla="*/ 544346 w 583294"/>
                <a:gd name="connsiteY88" fmla="*/ 50620 h 605593"/>
                <a:gd name="connsiteX89" fmla="*/ 583294 w 583294"/>
                <a:gd name="connsiteY89" fmla="*/ 89511 h 605593"/>
                <a:gd name="connsiteX90" fmla="*/ 583294 w 583294"/>
                <a:gd name="connsiteY90" fmla="*/ 514538 h 605593"/>
                <a:gd name="connsiteX91" fmla="*/ 544346 w 583294"/>
                <a:gd name="connsiteY91" fmla="*/ 553429 h 605593"/>
                <a:gd name="connsiteX92" fmla="*/ 360734 w 583294"/>
                <a:gd name="connsiteY92" fmla="*/ 553429 h 605593"/>
                <a:gd name="connsiteX93" fmla="*/ 358338 w 583294"/>
                <a:gd name="connsiteY93" fmla="*/ 553275 h 605593"/>
                <a:gd name="connsiteX94" fmla="*/ 358338 w 583294"/>
                <a:gd name="connsiteY94" fmla="*/ 605593 h 605593"/>
                <a:gd name="connsiteX95" fmla="*/ 0 w 583294"/>
                <a:gd name="connsiteY95" fmla="*/ 556593 h 605593"/>
                <a:gd name="connsiteX96" fmla="*/ 0 w 583294"/>
                <a:gd name="connsiteY96" fmla="*/ 47765 h 6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83294" h="605593">
                  <a:moveTo>
                    <a:pt x="376885" y="307427"/>
                  </a:moveTo>
                  <a:cubicBezTo>
                    <a:pt x="376807" y="307504"/>
                    <a:pt x="376807" y="307581"/>
                    <a:pt x="376807" y="307581"/>
                  </a:cubicBezTo>
                  <a:lnTo>
                    <a:pt x="368075" y="345469"/>
                  </a:lnTo>
                  <a:lnTo>
                    <a:pt x="385385" y="362677"/>
                  </a:lnTo>
                  <a:lnTo>
                    <a:pt x="423251" y="353957"/>
                  </a:lnTo>
                  <a:lnTo>
                    <a:pt x="423870" y="354034"/>
                  </a:lnTo>
                  <a:lnTo>
                    <a:pt x="423715" y="353957"/>
                  </a:lnTo>
                  <a:lnTo>
                    <a:pt x="423406" y="353803"/>
                  </a:lnTo>
                  <a:cubicBezTo>
                    <a:pt x="423406" y="353803"/>
                    <a:pt x="423406" y="353726"/>
                    <a:pt x="423329" y="353649"/>
                  </a:cubicBezTo>
                  <a:lnTo>
                    <a:pt x="377116" y="307427"/>
                  </a:lnTo>
                  <a:cubicBezTo>
                    <a:pt x="377039" y="307427"/>
                    <a:pt x="376962" y="307427"/>
                    <a:pt x="376962" y="307427"/>
                  </a:cubicBezTo>
                  <a:close/>
                  <a:moveTo>
                    <a:pt x="147727" y="240379"/>
                  </a:moveTo>
                  <a:cubicBezTo>
                    <a:pt x="170295" y="239993"/>
                    <a:pt x="184670" y="253030"/>
                    <a:pt x="184438" y="278178"/>
                  </a:cubicBezTo>
                  <a:cubicBezTo>
                    <a:pt x="184438" y="307029"/>
                    <a:pt x="168749" y="320297"/>
                    <a:pt x="144945" y="319680"/>
                  </a:cubicBezTo>
                  <a:cubicBezTo>
                    <a:pt x="141699" y="319603"/>
                    <a:pt x="138144" y="319603"/>
                    <a:pt x="135980" y="318986"/>
                  </a:cubicBezTo>
                  <a:lnTo>
                    <a:pt x="135980" y="241613"/>
                  </a:lnTo>
                  <a:cubicBezTo>
                    <a:pt x="138144" y="241073"/>
                    <a:pt x="141931" y="240456"/>
                    <a:pt x="147727" y="240379"/>
                  </a:cubicBezTo>
                  <a:close/>
                  <a:moveTo>
                    <a:pt x="272589" y="237665"/>
                  </a:moveTo>
                  <a:cubicBezTo>
                    <a:pt x="285946" y="237665"/>
                    <a:pt x="293976" y="243374"/>
                    <a:pt x="293976" y="254946"/>
                  </a:cubicBezTo>
                  <a:cubicBezTo>
                    <a:pt x="293976" y="266056"/>
                    <a:pt x="285328" y="273153"/>
                    <a:pt x="270890" y="273153"/>
                  </a:cubicBezTo>
                  <a:lnTo>
                    <a:pt x="259540" y="273230"/>
                  </a:lnTo>
                  <a:lnTo>
                    <a:pt x="259540" y="238822"/>
                  </a:lnTo>
                  <a:cubicBezTo>
                    <a:pt x="261625" y="238437"/>
                    <a:pt x="265562" y="237820"/>
                    <a:pt x="272589" y="237665"/>
                  </a:cubicBezTo>
                  <a:close/>
                  <a:moveTo>
                    <a:pt x="68468" y="220616"/>
                  </a:moveTo>
                  <a:cubicBezTo>
                    <a:pt x="36398" y="221387"/>
                    <a:pt x="11360" y="243302"/>
                    <a:pt x="11360" y="281499"/>
                  </a:cubicBezTo>
                  <a:cubicBezTo>
                    <a:pt x="11360" y="313368"/>
                    <a:pt x="29675" y="337984"/>
                    <a:pt x="66073" y="338987"/>
                  </a:cubicBezTo>
                  <a:cubicBezTo>
                    <a:pt x="79210" y="339373"/>
                    <a:pt x="89333" y="337058"/>
                    <a:pt x="93893" y="334743"/>
                  </a:cubicBezTo>
                  <a:lnTo>
                    <a:pt x="90183" y="314217"/>
                  </a:lnTo>
                  <a:cubicBezTo>
                    <a:pt x="85315" y="316146"/>
                    <a:pt x="77123" y="317767"/>
                    <a:pt x="69705" y="317612"/>
                  </a:cubicBezTo>
                  <a:cubicBezTo>
                    <a:pt x="48221" y="317227"/>
                    <a:pt x="35780" y="302720"/>
                    <a:pt x="35780" y="280033"/>
                  </a:cubicBezTo>
                  <a:cubicBezTo>
                    <a:pt x="35780" y="254877"/>
                    <a:pt x="50463" y="242376"/>
                    <a:pt x="69550" y="242068"/>
                  </a:cubicBezTo>
                  <a:cubicBezTo>
                    <a:pt x="78205" y="241913"/>
                    <a:pt x="85160" y="243920"/>
                    <a:pt x="90183" y="246080"/>
                  </a:cubicBezTo>
                  <a:lnTo>
                    <a:pt x="95206" y="225168"/>
                  </a:lnTo>
                  <a:cubicBezTo>
                    <a:pt x="90802" y="222854"/>
                    <a:pt x="81142" y="220307"/>
                    <a:pt x="68468" y="220616"/>
                  </a:cubicBezTo>
                  <a:close/>
                  <a:moveTo>
                    <a:pt x="144896" y="219767"/>
                  </a:moveTo>
                  <a:cubicBezTo>
                    <a:pt x="131836" y="220076"/>
                    <a:pt x="119626" y="221310"/>
                    <a:pt x="110353" y="223085"/>
                  </a:cubicBezTo>
                  <a:lnTo>
                    <a:pt x="110353" y="337984"/>
                  </a:lnTo>
                  <a:cubicBezTo>
                    <a:pt x="116612" y="338987"/>
                    <a:pt x="125963" y="340145"/>
                    <a:pt x="139332" y="340531"/>
                  </a:cubicBezTo>
                  <a:cubicBezTo>
                    <a:pt x="161897" y="341148"/>
                    <a:pt x="180753" y="336672"/>
                    <a:pt x="193272" y="326409"/>
                  </a:cubicBezTo>
                  <a:cubicBezTo>
                    <a:pt x="204864" y="316686"/>
                    <a:pt x="213287" y="300713"/>
                    <a:pt x="213287" y="277255"/>
                  </a:cubicBezTo>
                  <a:cubicBezTo>
                    <a:pt x="213287" y="255649"/>
                    <a:pt x="205405" y="240756"/>
                    <a:pt x="192886" y="231573"/>
                  </a:cubicBezTo>
                  <a:cubicBezTo>
                    <a:pt x="181449" y="223008"/>
                    <a:pt x="166920" y="219227"/>
                    <a:pt x="144896" y="219767"/>
                  </a:cubicBezTo>
                  <a:close/>
                  <a:moveTo>
                    <a:pt x="269314" y="216757"/>
                  </a:moveTo>
                  <a:cubicBezTo>
                    <a:pt x="254090" y="217143"/>
                    <a:pt x="240566" y="218532"/>
                    <a:pt x="231525" y="220230"/>
                  </a:cubicBezTo>
                  <a:lnTo>
                    <a:pt x="231525" y="341765"/>
                  </a:lnTo>
                  <a:lnTo>
                    <a:pt x="259499" y="342537"/>
                  </a:lnTo>
                  <a:lnTo>
                    <a:pt x="259499" y="293537"/>
                  </a:lnTo>
                  <a:lnTo>
                    <a:pt x="268232" y="293614"/>
                  </a:lnTo>
                  <a:cubicBezTo>
                    <a:pt x="279978" y="293923"/>
                    <a:pt x="285542" y="298244"/>
                    <a:pt x="289020" y="313986"/>
                  </a:cubicBezTo>
                  <a:cubicBezTo>
                    <a:pt x="292806" y="329573"/>
                    <a:pt x="295897" y="339990"/>
                    <a:pt x="298061" y="343617"/>
                  </a:cubicBezTo>
                  <a:lnTo>
                    <a:pt x="328663" y="344466"/>
                  </a:lnTo>
                  <a:cubicBezTo>
                    <a:pt x="326036" y="339450"/>
                    <a:pt x="321863" y="322628"/>
                    <a:pt x="317767" y="308198"/>
                  </a:cubicBezTo>
                  <a:cubicBezTo>
                    <a:pt x="314444" y="296392"/>
                    <a:pt x="309344" y="287904"/>
                    <a:pt x="300148" y="284277"/>
                  </a:cubicBezTo>
                  <a:lnTo>
                    <a:pt x="300148" y="283660"/>
                  </a:lnTo>
                  <a:cubicBezTo>
                    <a:pt x="311507" y="279724"/>
                    <a:pt x="323486" y="268535"/>
                    <a:pt x="323486" y="252253"/>
                  </a:cubicBezTo>
                  <a:cubicBezTo>
                    <a:pt x="323486" y="240524"/>
                    <a:pt x="319158" y="231650"/>
                    <a:pt x="311276" y="225709"/>
                  </a:cubicBezTo>
                  <a:cubicBezTo>
                    <a:pt x="301925" y="218764"/>
                    <a:pt x="288401" y="216294"/>
                    <a:pt x="269314" y="216757"/>
                  </a:cubicBezTo>
                  <a:close/>
                  <a:moveTo>
                    <a:pt x="491630" y="210920"/>
                  </a:moveTo>
                  <a:lnTo>
                    <a:pt x="505884" y="225104"/>
                  </a:lnTo>
                  <a:lnTo>
                    <a:pt x="417324" y="313522"/>
                  </a:lnTo>
                  <a:lnTo>
                    <a:pt x="403070" y="299339"/>
                  </a:lnTo>
                  <a:close/>
                  <a:moveTo>
                    <a:pt x="360734" y="72844"/>
                  </a:moveTo>
                  <a:cubicBezTo>
                    <a:pt x="359961" y="72844"/>
                    <a:pt x="359111" y="72998"/>
                    <a:pt x="358338" y="73075"/>
                  </a:cubicBezTo>
                  <a:lnTo>
                    <a:pt x="358338" y="354497"/>
                  </a:lnTo>
                  <a:lnTo>
                    <a:pt x="369543" y="305883"/>
                  </a:lnTo>
                  <a:cubicBezTo>
                    <a:pt x="369930" y="304417"/>
                    <a:pt x="370702" y="303105"/>
                    <a:pt x="371784" y="302102"/>
                  </a:cubicBezTo>
                  <a:lnTo>
                    <a:pt x="371784" y="302025"/>
                  </a:lnTo>
                  <a:lnTo>
                    <a:pt x="477346" y="196617"/>
                  </a:lnTo>
                  <a:lnTo>
                    <a:pt x="484224" y="203485"/>
                  </a:lnTo>
                  <a:lnTo>
                    <a:pt x="385617" y="302025"/>
                  </a:lnTo>
                  <a:lnTo>
                    <a:pt x="428815" y="345160"/>
                  </a:lnTo>
                  <a:lnTo>
                    <a:pt x="527499" y="246698"/>
                  </a:lnTo>
                  <a:lnTo>
                    <a:pt x="534377" y="253565"/>
                  </a:lnTo>
                  <a:lnTo>
                    <a:pt x="428815" y="359050"/>
                  </a:lnTo>
                  <a:lnTo>
                    <a:pt x="428815" y="358973"/>
                  </a:lnTo>
                  <a:cubicBezTo>
                    <a:pt x="428738" y="359050"/>
                    <a:pt x="428661" y="359127"/>
                    <a:pt x="428661" y="359205"/>
                  </a:cubicBezTo>
                  <a:cubicBezTo>
                    <a:pt x="427656" y="360131"/>
                    <a:pt x="426342" y="360902"/>
                    <a:pt x="424951" y="361211"/>
                  </a:cubicBezTo>
                  <a:lnTo>
                    <a:pt x="364829" y="375023"/>
                  </a:lnTo>
                  <a:cubicBezTo>
                    <a:pt x="362511" y="375564"/>
                    <a:pt x="360115" y="374946"/>
                    <a:pt x="358338" y="373480"/>
                  </a:cubicBezTo>
                  <a:lnTo>
                    <a:pt x="358338" y="530974"/>
                  </a:lnTo>
                  <a:cubicBezTo>
                    <a:pt x="359111" y="531052"/>
                    <a:pt x="359961" y="531206"/>
                    <a:pt x="360734" y="531206"/>
                  </a:cubicBezTo>
                  <a:lnTo>
                    <a:pt x="544346" y="531206"/>
                  </a:lnTo>
                  <a:cubicBezTo>
                    <a:pt x="553542" y="531206"/>
                    <a:pt x="561038" y="523721"/>
                    <a:pt x="561038" y="514538"/>
                  </a:cubicBezTo>
                  <a:lnTo>
                    <a:pt x="561038" y="89511"/>
                  </a:lnTo>
                  <a:cubicBezTo>
                    <a:pt x="561038" y="80329"/>
                    <a:pt x="553542" y="72844"/>
                    <a:pt x="544346" y="72844"/>
                  </a:cubicBezTo>
                  <a:close/>
                  <a:moveTo>
                    <a:pt x="358338" y="0"/>
                  </a:moveTo>
                  <a:lnTo>
                    <a:pt x="358338" y="50774"/>
                  </a:lnTo>
                  <a:cubicBezTo>
                    <a:pt x="359188" y="50697"/>
                    <a:pt x="359961" y="50620"/>
                    <a:pt x="360734" y="50620"/>
                  </a:cubicBezTo>
                  <a:lnTo>
                    <a:pt x="544346" y="50620"/>
                  </a:lnTo>
                  <a:cubicBezTo>
                    <a:pt x="565829" y="50620"/>
                    <a:pt x="583294" y="68060"/>
                    <a:pt x="583294" y="89511"/>
                  </a:cubicBezTo>
                  <a:lnTo>
                    <a:pt x="583294" y="514538"/>
                  </a:lnTo>
                  <a:cubicBezTo>
                    <a:pt x="583294" y="535990"/>
                    <a:pt x="565829" y="553429"/>
                    <a:pt x="544346" y="553429"/>
                  </a:cubicBezTo>
                  <a:lnTo>
                    <a:pt x="360734" y="553429"/>
                  </a:lnTo>
                  <a:cubicBezTo>
                    <a:pt x="359961" y="553429"/>
                    <a:pt x="359188" y="553352"/>
                    <a:pt x="358338" y="553275"/>
                  </a:cubicBezTo>
                  <a:lnTo>
                    <a:pt x="358338" y="605593"/>
                  </a:lnTo>
                  <a:lnTo>
                    <a:pt x="0" y="556593"/>
                  </a:lnTo>
                  <a:lnTo>
                    <a:pt x="0" y="47765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íṩļíḑe"/>
          <p:cNvGrpSpPr/>
          <p:nvPr/>
        </p:nvGrpSpPr>
        <p:grpSpPr>
          <a:xfrm rot="0">
            <a:off x="8986520" y="1769745"/>
            <a:ext cx="405765" cy="405765"/>
            <a:chOff x="10372250" y="1729879"/>
            <a:chExt cx="483628" cy="483628"/>
          </a:xfrm>
        </p:grpSpPr>
        <p:sp>
          <p:nvSpPr>
            <p:cNvPr id="52" name="íṡļïďe"/>
            <p:cNvSpPr/>
            <p:nvPr/>
          </p:nvSpPr>
          <p:spPr>
            <a:xfrm>
              <a:off x="10372250" y="1729879"/>
              <a:ext cx="483628" cy="483628"/>
            </a:xfrm>
            <a:prstGeom prst="ellipse">
              <a:avLst/>
            </a:prstGeom>
            <a:solidFill>
              <a:srgbClr val="2941B3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45000" lnSpcReduction="20000"/>
            </a:bodyPr>
            <a:lstStyle/>
            <a:p>
              <a:pPr algn="ctr" defTabSz="914400"/>
              <a:endPara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îṣļíde"/>
            <p:cNvSpPr/>
            <p:nvPr/>
          </p:nvSpPr>
          <p:spPr>
            <a:xfrm>
              <a:off x="10510379" y="1853098"/>
              <a:ext cx="207372" cy="237191"/>
            </a:xfrm>
            <a:custGeom>
              <a:avLst/>
              <a:gdLst>
                <a:gd name="T0" fmla="*/ 1372 w 2289"/>
                <a:gd name="T1" fmla="*/ 437 h 2622"/>
                <a:gd name="T2" fmla="*/ 1430 w 2289"/>
                <a:gd name="T3" fmla="*/ 161 h 2622"/>
                <a:gd name="T4" fmla="*/ 1666 w 2289"/>
                <a:gd name="T5" fmla="*/ 6 h 2622"/>
                <a:gd name="T6" fmla="*/ 1734 w 2289"/>
                <a:gd name="T7" fmla="*/ 0 h 2622"/>
                <a:gd name="T8" fmla="*/ 2096 w 2289"/>
                <a:gd name="T9" fmla="*/ 301 h 2622"/>
                <a:gd name="T10" fmla="*/ 1802 w 2289"/>
                <a:gd name="T11" fmla="*/ 731 h 2622"/>
                <a:gd name="T12" fmla="*/ 1733 w 2289"/>
                <a:gd name="T13" fmla="*/ 738 h 2622"/>
                <a:gd name="T14" fmla="*/ 1372 w 2289"/>
                <a:gd name="T15" fmla="*/ 437 h 2622"/>
                <a:gd name="T16" fmla="*/ 2282 w 2289"/>
                <a:gd name="T17" fmla="*/ 2156 h 2622"/>
                <a:gd name="T18" fmla="*/ 2234 w 2289"/>
                <a:gd name="T19" fmla="*/ 2199 h 2622"/>
                <a:gd name="T20" fmla="*/ 455 w 2289"/>
                <a:gd name="T21" fmla="*/ 2620 h 2622"/>
                <a:gd name="T22" fmla="*/ 440 w 2289"/>
                <a:gd name="T23" fmla="*/ 2622 h 2622"/>
                <a:gd name="T24" fmla="*/ 383 w 2289"/>
                <a:gd name="T25" fmla="*/ 2590 h 2622"/>
                <a:gd name="T26" fmla="*/ 142 w 2289"/>
                <a:gd name="T27" fmla="*/ 1843 h 2622"/>
                <a:gd name="T28" fmla="*/ 1 w 2289"/>
                <a:gd name="T29" fmla="*/ 438 h 2622"/>
                <a:gd name="T30" fmla="*/ 62 w 2289"/>
                <a:gd name="T31" fmla="*/ 369 h 2622"/>
                <a:gd name="T32" fmla="*/ 1240 w 2289"/>
                <a:gd name="T33" fmla="*/ 277 h 2622"/>
                <a:gd name="T34" fmla="*/ 1241 w 2289"/>
                <a:gd name="T35" fmla="*/ 462 h 2622"/>
                <a:gd name="T36" fmla="*/ 1301 w 2289"/>
                <a:gd name="T37" fmla="*/ 623 h 2622"/>
                <a:gd name="T38" fmla="*/ 902 w 2289"/>
                <a:gd name="T39" fmla="*/ 941 h 2622"/>
                <a:gd name="T40" fmla="*/ 892 w 2289"/>
                <a:gd name="T41" fmla="*/ 1035 h 2622"/>
                <a:gd name="T42" fmla="*/ 944 w 2289"/>
                <a:gd name="T43" fmla="*/ 1060 h 2622"/>
                <a:gd name="T44" fmla="*/ 985 w 2289"/>
                <a:gd name="T45" fmla="*/ 1046 h 2622"/>
                <a:gd name="T46" fmla="*/ 1384 w 2289"/>
                <a:gd name="T47" fmla="*/ 728 h 2622"/>
                <a:gd name="T48" fmla="*/ 1733 w 2289"/>
                <a:gd name="T49" fmla="*/ 871 h 2622"/>
                <a:gd name="T50" fmla="*/ 1827 w 2289"/>
                <a:gd name="T51" fmla="*/ 862 h 2622"/>
                <a:gd name="T52" fmla="*/ 1884 w 2289"/>
                <a:gd name="T53" fmla="*/ 848 h 2622"/>
                <a:gd name="T54" fmla="*/ 1920 w 2289"/>
                <a:gd name="T55" fmla="*/ 1210 h 2622"/>
                <a:gd name="T56" fmla="*/ 2272 w 2289"/>
                <a:gd name="T57" fmla="*/ 2093 h 2622"/>
                <a:gd name="T58" fmla="*/ 2282 w 2289"/>
                <a:gd name="T59" fmla="*/ 2156 h 2622"/>
                <a:gd name="T60" fmla="*/ 1363 w 2289"/>
                <a:gd name="T61" fmla="*/ 1918 h 2622"/>
                <a:gd name="T62" fmla="*/ 1283 w 2289"/>
                <a:gd name="T63" fmla="*/ 1869 h 2622"/>
                <a:gd name="T64" fmla="*/ 578 w 2289"/>
                <a:gd name="T65" fmla="*/ 2039 h 2622"/>
                <a:gd name="T66" fmla="*/ 529 w 2289"/>
                <a:gd name="T67" fmla="*/ 2120 h 2622"/>
                <a:gd name="T68" fmla="*/ 593 w 2289"/>
                <a:gd name="T69" fmla="*/ 2171 h 2622"/>
                <a:gd name="T70" fmla="*/ 609 w 2289"/>
                <a:gd name="T71" fmla="*/ 2169 h 2622"/>
                <a:gd name="T72" fmla="*/ 1314 w 2289"/>
                <a:gd name="T73" fmla="*/ 1998 h 2622"/>
                <a:gd name="T74" fmla="*/ 1363 w 2289"/>
                <a:gd name="T75" fmla="*/ 1918 h 2622"/>
                <a:gd name="T76" fmla="*/ 1579 w 2289"/>
                <a:gd name="T77" fmla="*/ 1369 h 2622"/>
                <a:gd name="T78" fmla="*/ 1500 w 2289"/>
                <a:gd name="T79" fmla="*/ 1317 h 2622"/>
                <a:gd name="T80" fmla="*/ 440 w 2289"/>
                <a:gd name="T81" fmla="*/ 1537 h 2622"/>
                <a:gd name="T82" fmla="*/ 388 w 2289"/>
                <a:gd name="T83" fmla="*/ 1616 h 2622"/>
                <a:gd name="T84" fmla="*/ 453 w 2289"/>
                <a:gd name="T85" fmla="*/ 1669 h 2622"/>
                <a:gd name="T86" fmla="*/ 467 w 2289"/>
                <a:gd name="T87" fmla="*/ 1668 h 2622"/>
                <a:gd name="T88" fmla="*/ 1527 w 2289"/>
                <a:gd name="T89" fmla="*/ 1448 h 2622"/>
                <a:gd name="T90" fmla="*/ 1579 w 2289"/>
                <a:gd name="T91" fmla="*/ 1369 h 2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89" h="2622">
                  <a:moveTo>
                    <a:pt x="1372" y="437"/>
                  </a:moveTo>
                  <a:cubicBezTo>
                    <a:pt x="1353" y="340"/>
                    <a:pt x="1374" y="242"/>
                    <a:pt x="1430" y="161"/>
                  </a:cubicBezTo>
                  <a:cubicBezTo>
                    <a:pt x="1485" y="79"/>
                    <a:pt x="1569" y="25"/>
                    <a:pt x="1666" y="6"/>
                  </a:cubicBezTo>
                  <a:cubicBezTo>
                    <a:pt x="1689" y="2"/>
                    <a:pt x="1712" y="0"/>
                    <a:pt x="1734" y="0"/>
                  </a:cubicBezTo>
                  <a:cubicBezTo>
                    <a:pt x="1911" y="0"/>
                    <a:pt x="2064" y="126"/>
                    <a:pt x="2096" y="301"/>
                  </a:cubicBezTo>
                  <a:cubicBezTo>
                    <a:pt x="2134" y="500"/>
                    <a:pt x="2002" y="694"/>
                    <a:pt x="1802" y="731"/>
                  </a:cubicBezTo>
                  <a:cubicBezTo>
                    <a:pt x="1779" y="735"/>
                    <a:pt x="1756" y="738"/>
                    <a:pt x="1733" y="738"/>
                  </a:cubicBezTo>
                  <a:cubicBezTo>
                    <a:pt x="1557" y="738"/>
                    <a:pt x="1404" y="611"/>
                    <a:pt x="1372" y="437"/>
                  </a:cubicBezTo>
                  <a:close/>
                  <a:moveTo>
                    <a:pt x="2282" y="2156"/>
                  </a:moveTo>
                  <a:cubicBezTo>
                    <a:pt x="2274" y="2177"/>
                    <a:pt x="2256" y="2194"/>
                    <a:pt x="2234" y="2199"/>
                  </a:cubicBezTo>
                  <a:lnTo>
                    <a:pt x="455" y="2620"/>
                  </a:lnTo>
                  <a:cubicBezTo>
                    <a:pt x="450" y="2622"/>
                    <a:pt x="445" y="2622"/>
                    <a:pt x="440" y="2622"/>
                  </a:cubicBezTo>
                  <a:cubicBezTo>
                    <a:pt x="417" y="2622"/>
                    <a:pt x="395" y="2610"/>
                    <a:pt x="383" y="2590"/>
                  </a:cubicBezTo>
                  <a:cubicBezTo>
                    <a:pt x="378" y="2582"/>
                    <a:pt x="258" y="2381"/>
                    <a:pt x="142" y="1843"/>
                  </a:cubicBezTo>
                  <a:cubicBezTo>
                    <a:pt x="26" y="1310"/>
                    <a:pt x="2" y="473"/>
                    <a:pt x="1" y="438"/>
                  </a:cubicBezTo>
                  <a:cubicBezTo>
                    <a:pt x="0" y="402"/>
                    <a:pt x="27" y="372"/>
                    <a:pt x="62" y="369"/>
                  </a:cubicBezTo>
                  <a:lnTo>
                    <a:pt x="1240" y="277"/>
                  </a:lnTo>
                  <a:cubicBezTo>
                    <a:pt x="1229" y="337"/>
                    <a:pt x="1229" y="399"/>
                    <a:pt x="1241" y="462"/>
                  </a:cubicBezTo>
                  <a:cubicBezTo>
                    <a:pt x="1252" y="520"/>
                    <a:pt x="1272" y="574"/>
                    <a:pt x="1301" y="623"/>
                  </a:cubicBezTo>
                  <a:lnTo>
                    <a:pt x="902" y="941"/>
                  </a:lnTo>
                  <a:cubicBezTo>
                    <a:pt x="873" y="964"/>
                    <a:pt x="869" y="1006"/>
                    <a:pt x="892" y="1035"/>
                  </a:cubicBezTo>
                  <a:cubicBezTo>
                    <a:pt x="905" y="1052"/>
                    <a:pt x="924" y="1060"/>
                    <a:pt x="944" y="1060"/>
                  </a:cubicBezTo>
                  <a:cubicBezTo>
                    <a:pt x="958" y="1060"/>
                    <a:pt x="973" y="1055"/>
                    <a:pt x="985" y="1046"/>
                  </a:cubicBezTo>
                  <a:lnTo>
                    <a:pt x="1384" y="728"/>
                  </a:lnTo>
                  <a:cubicBezTo>
                    <a:pt x="1475" y="817"/>
                    <a:pt x="1599" y="871"/>
                    <a:pt x="1733" y="871"/>
                  </a:cubicBezTo>
                  <a:cubicBezTo>
                    <a:pt x="1765" y="871"/>
                    <a:pt x="1796" y="868"/>
                    <a:pt x="1827" y="862"/>
                  </a:cubicBezTo>
                  <a:cubicBezTo>
                    <a:pt x="1846" y="858"/>
                    <a:pt x="1865" y="854"/>
                    <a:pt x="1884" y="848"/>
                  </a:cubicBezTo>
                  <a:cubicBezTo>
                    <a:pt x="1893" y="958"/>
                    <a:pt x="1905" y="1080"/>
                    <a:pt x="1920" y="1210"/>
                  </a:cubicBezTo>
                  <a:cubicBezTo>
                    <a:pt x="1979" y="1715"/>
                    <a:pt x="2269" y="2089"/>
                    <a:pt x="2272" y="2093"/>
                  </a:cubicBezTo>
                  <a:cubicBezTo>
                    <a:pt x="2286" y="2111"/>
                    <a:pt x="2289" y="2135"/>
                    <a:pt x="2282" y="2156"/>
                  </a:cubicBezTo>
                  <a:close/>
                  <a:moveTo>
                    <a:pt x="1363" y="1918"/>
                  </a:moveTo>
                  <a:cubicBezTo>
                    <a:pt x="1355" y="1882"/>
                    <a:pt x="1319" y="1860"/>
                    <a:pt x="1283" y="1869"/>
                  </a:cubicBezTo>
                  <a:lnTo>
                    <a:pt x="578" y="2039"/>
                  </a:lnTo>
                  <a:cubicBezTo>
                    <a:pt x="542" y="2048"/>
                    <a:pt x="520" y="2084"/>
                    <a:pt x="529" y="2120"/>
                  </a:cubicBezTo>
                  <a:cubicBezTo>
                    <a:pt x="536" y="2150"/>
                    <a:pt x="563" y="2171"/>
                    <a:pt x="593" y="2171"/>
                  </a:cubicBezTo>
                  <a:cubicBezTo>
                    <a:pt x="598" y="2171"/>
                    <a:pt x="604" y="2170"/>
                    <a:pt x="609" y="2169"/>
                  </a:cubicBezTo>
                  <a:lnTo>
                    <a:pt x="1314" y="1998"/>
                  </a:lnTo>
                  <a:cubicBezTo>
                    <a:pt x="1350" y="1990"/>
                    <a:pt x="1372" y="1954"/>
                    <a:pt x="1363" y="1918"/>
                  </a:cubicBezTo>
                  <a:close/>
                  <a:moveTo>
                    <a:pt x="1579" y="1369"/>
                  </a:moveTo>
                  <a:cubicBezTo>
                    <a:pt x="1571" y="1333"/>
                    <a:pt x="1536" y="1309"/>
                    <a:pt x="1500" y="1317"/>
                  </a:cubicBezTo>
                  <a:lnTo>
                    <a:pt x="440" y="1537"/>
                  </a:lnTo>
                  <a:cubicBezTo>
                    <a:pt x="404" y="1544"/>
                    <a:pt x="381" y="1580"/>
                    <a:pt x="388" y="1616"/>
                  </a:cubicBezTo>
                  <a:cubicBezTo>
                    <a:pt x="395" y="1647"/>
                    <a:pt x="422" y="1669"/>
                    <a:pt x="453" y="1669"/>
                  </a:cubicBezTo>
                  <a:cubicBezTo>
                    <a:pt x="458" y="1669"/>
                    <a:pt x="462" y="1668"/>
                    <a:pt x="467" y="1668"/>
                  </a:cubicBezTo>
                  <a:lnTo>
                    <a:pt x="1527" y="1448"/>
                  </a:lnTo>
                  <a:cubicBezTo>
                    <a:pt x="1563" y="1440"/>
                    <a:pt x="1586" y="1405"/>
                    <a:pt x="1579" y="1369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8" name="iṧ1îḓè"/>
          <p:cNvGrpSpPr/>
          <p:nvPr/>
        </p:nvGrpSpPr>
        <p:grpSpPr>
          <a:xfrm rot="0">
            <a:off x="4112895" y="4331335"/>
            <a:ext cx="1788160" cy="913765"/>
            <a:chOff x="4943275" y="5002969"/>
            <a:chExt cx="2153524" cy="1088403"/>
          </a:xfrm>
        </p:grpSpPr>
        <p:sp>
          <p:nvSpPr>
            <p:cNvPr id="50" name="ïş1îḍe"/>
            <p:cNvSpPr/>
            <p:nvPr/>
          </p:nvSpPr>
          <p:spPr bwMode="auto">
            <a:xfrm>
              <a:off x="4943275" y="5394807"/>
              <a:ext cx="2153524" cy="6965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20" tIns="60960" rIns="121920" bIns="60960" anchor="t" anchorCtr="0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用户：我要查我的积分情况</a:t>
              </a:r>
              <a:endPara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1" name="iṩḷïḓe"/>
            <p:cNvSpPr/>
            <p:nvPr/>
          </p:nvSpPr>
          <p:spPr>
            <a:xfrm>
              <a:off x="4943275" y="5002969"/>
              <a:ext cx="1591579" cy="391835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7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135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积分查询</a:t>
              </a:r>
              <a:endParaRPr lang="zh-CN" altLang="en-US" sz="213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9" name="îṡļïde"/>
          <p:cNvGrpSpPr/>
          <p:nvPr/>
        </p:nvGrpSpPr>
        <p:grpSpPr>
          <a:xfrm rot="0">
            <a:off x="5612765" y="3749675"/>
            <a:ext cx="1502410" cy="1031875"/>
            <a:chOff x="4943273" y="5002969"/>
            <a:chExt cx="1809298" cy="1229055"/>
          </a:xfrm>
        </p:grpSpPr>
        <p:sp>
          <p:nvSpPr>
            <p:cNvPr id="48" name="íS1íḓe"/>
            <p:cNvSpPr/>
            <p:nvPr/>
          </p:nvSpPr>
          <p:spPr bwMode="auto">
            <a:xfrm>
              <a:off x="4943273" y="5394754"/>
              <a:ext cx="1809298" cy="8372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20" tIns="60960" rIns="121920" bIns="6096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用户：预定</a:t>
              </a:r>
              <a:r>
                <a:rPr lang="en-US" altLang="zh-CN" sz="11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</a:t>
              </a:r>
              <a:r>
                <a:rPr lang="zh-CN" altLang="en-US" sz="11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号点到</a:t>
              </a:r>
              <a:r>
                <a:rPr lang="en-US" altLang="zh-CN" sz="11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22</a:t>
              </a:r>
              <a:r>
                <a:rPr lang="zh-CN" altLang="en-US" sz="11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号的送货上门</a:t>
              </a:r>
              <a:endPara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9" name="ïṡļïḋe"/>
            <p:cNvSpPr/>
            <p:nvPr/>
          </p:nvSpPr>
          <p:spPr>
            <a:xfrm>
              <a:off x="4943275" y="5002969"/>
              <a:ext cx="1591579" cy="391835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7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135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送货时间</a:t>
              </a:r>
              <a:endParaRPr lang="zh-CN" altLang="en-US" sz="213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ïS1ïďe"/>
          <p:cNvGrpSpPr/>
          <p:nvPr/>
        </p:nvGrpSpPr>
        <p:grpSpPr>
          <a:xfrm rot="0">
            <a:off x="7115175" y="3168015"/>
            <a:ext cx="1573530" cy="851535"/>
            <a:chOff x="4943273" y="5002969"/>
            <a:chExt cx="1894762" cy="1014585"/>
          </a:xfrm>
        </p:grpSpPr>
        <p:sp>
          <p:nvSpPr>
            <p:cNvPr id="46" name="ísḷïďè"/>
            <p:cNvSpPr/>
            <p:nvPr/>
          </p:nvSpPr>
          <p:spPr bwMode="auto">
            <a:xfrm>
              <a:off x="4943273" y="5394805"/>
              <a:ext cx="1894762" cy="622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20" tIns="60960" rIns="121920" bIns="6096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en-US" altLang="zh-CN" sz="1065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î$ľíḑè"/>
            <p:cNvSpPr/>
            <p:nvPr/>
          </p:nvSpPr>
          <p:spPr>
            <a:xfrm>
              <a:off x="4943273" y="5002969"/>
              <a:ext cx="1591611" cy="468932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135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产品</a:t>
              </a:r>
              <a:r>
                <a:rPr lang="zh-CN" altLang="id-ID" sz="2135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推荐</a:t>
              </a:r>
              <a:endParaRPr lang="zh-CN" altLang="id-ID" sz="213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1" name="iṡļíḍê"/>
          <p:cNvSpPr/>
          <p:nvPr/>
        </p:nvSpPr>
        <p:spPr>
          <a:xfrm>
            <a:off x="8616950" y="2584450"/>
            <a:ext cx="1321435" cy="328930"/>
          </a:xfrm>
          <a:prstGeom prst="rect">
            <a:avLst/>
          </a:prstGeom>
          <a:noFill/>
          <a:ln w="3175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r>
              <a:rPr lang="en-US" altLang="zh-CN" sz="213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altLang="zh-CN" sz="2135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" name="ïṩlíḍè"/>
          <p:cNvGrpSpPr/>
          <p:nvPr/>
        </p:nvGrpSpPr>
        <p:grpSpPr>
          <a:xfrm rot="0">
            <a:off x="2592705" y="4916170"/>
            <a:ext cx="1603375" cy="864870"/>
            <a:chOff x="4924922" y="5002969"/>
            <a:chExt cx="1930900" cy="1030491"/>
          </a:xfrm>
        </p:grpSpPr>
        <p:sp>
          <p:nvSpPr>
            <p:cNvPr id="44" name="i$ḻíḑé"/>
            <p:cNvSpPr/>
            <p:nvPr/>
          </p:nvSpPr>
          <p:spPr bwMode="auto">
            <a:xfrm>
              <a:off x="4924922" y="5362624"/>
              <a:ext cx="1930900" cy="6708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20" tIns="60960" rIns="121920" bIns="60960" anchor="t" anchorCtr="0">
              <a:normAutofit fontScale="9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</a:rPr>
                <a:t>用户：我在上海市浦东新区</a:t>
              </a:r>
              <a:endParaRPr lang="zh-CN" altLang="en-US" sz="12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íşļiḋè"/>
            <p:cNvSpPr/>
            <p:nvPr/>
          </p:nvSpPr>
          <p:spPr>
            <a:xfrm>
              <a:off x="4943275" y="5002969"/>
              <a:ext cx="1591579" cy="391835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rmAutofit fontScale="7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135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地理位置</a:t>
              </a:r>
              <a:endParaRPr lang="zh-CN" altLang="en-US" sz="213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3" name="直接箭头连接符 42"/>
          <p:cNvCxnSpPr/>
          <p:nvPr/>
        </p:nvCxnSpPr>
        <p:spPr>
          <a:xfrm>
            <a:off x="3168015" y="4510405"/>
            <a:ext cx="0" cy="217170"/>
          </a:xfrm>
          <a:prstGeom prst="straightConnector1">
            <a:avLst/>
          </a:prstGeom>
          <a:ln w="3175" cap="rnd">
            <a:solidFill>
              <a:srgbClr val="2941B3"/>
            </a:solidFill>
            <a:prstDash val="dash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>
            <a:off x="4681855" y="3925570"/>
            <a:ext cx="0" cy="217170"/>
          </a:xfrm>
          <a:prstGeom prst="straightConnector1">
            <a:avLst/>
          </a:prstGeom>
          <a:ln w="3175" cap="rnd">
            <a:solidFill>
              <a:schemeClr val="bg1">
                <a:lumMod val="65000"/>
              </a:schemeClr>
            </a:solidFill>
            <a:prstDash val="dash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6184265" y="3344545"/>
            <a:ext cx="0" cy="217170"/>
          </a:xfrm>
          <a:prstGeom prst="straightConnector1">
            <a:avLst/>
          </a:prstGeom>
          <a:ln w="3175" cap="rnd">
            <a:solidFill>
              <a:srgbClr val="2941B3"/>
            </a:solidFill>
            <a:prstDash val="dash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7686675" y="2762885"/>
            <a:ext cx="0" cy="217170"/>
          </a:xfrm>
          <a:prstGeom prst="straightConnector1">
            <a:avLst/>
          </a:prstGeom>
          <a:ln w="3175" cap="rnd">
            <a:solidFill>
              <a:schemeClr val="bg1">
                <a:lumMod val="65000"/>
              </a:schemeClr>
            </a:solidFill>
            <a:prstDash val="dash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9189720" y="2175510"/>
            <a:ext cx="0" cy="217170"/>
          </a:xfrm>
          <a:prstGeom prst="straightConnector1">
            <a:avLst/>
          </a:prstGeom>
          <a:ln w="3175" cap="rnd">
            <a:solidFill>
              <a:srgbClr val="2941B3"/>
            </a:solidFill>
            <a:prstDash val="dash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íS1íḓe"/>
          <p:cNvSpPr/>
          <p:nvPr/>
        </p:nvSpPr>
        <p:spPr bwMode="auto">
          <a:xfrm>
            <a:off x="7147560" y="3601085"/>
            <a:ext cx="1648460" cy="1031240"/>
          </a:xfrm>
          <a:prstGeom prst="rect">
            <a:avLst/>
          </a:prstGeom>
          <a:noFill/>
          <a:ln>
            <a:noFill/>
          </a:ln>
        </p:spPr>
        <p:txBody>
          <a:bodyPr wrap="square" lIns="121920" tIns="60960" rIns="121920" bIns="6096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用户：给我推荐一款会员价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2500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3500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元以内的洗衣机。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251585" y="1156970"/>
            <a:ext cx="10674985" cy="612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60957" tIns="60957" rIns="60957" bIns="60957" numCol="1" spcCol="38100" rtlCol="0" anchor="t" forceAA="0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实体回收：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在与用户的对话过程中可针对特定槽位进行抽取，获得指定信息。并能够转化成正确的结构化格式，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例如始发地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-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到达地、开始时间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-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结束时间等，可以根据企业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深度定制，训练专属槽位抽取模型。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22"/>
          <p:cNvSpPr/>
          <p:nvPr>
            <p:custDataLst>
              <p:tags r:id="rId1"/>
            </p:custDataLst>
          </p:nvPr>
        </p:nvSpPr>
        <p:spPr>
          <a:xfrm>
            <a:off x="391160" y="217488"/>
            <a:ext cx="216281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其他知识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管理</a:t>
            </a:r>
            <a:endParaRPr lang="zh-CN" altLang="en-US" sz="2600" b="1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6" name="圆角矩形 26"/>
          <p:cNvSpPr/>
          <p:nvPr/>
        </p:nvSpPr>
        <p:spPr>
          <a:xfrm>
            <a:off x="1640641" y="4509130"/>
            <a:ext cx="1884465" cy="531636"/>
          </a:xfrm>
          <a:prstGeom prst="roundRect">
            <a:avLst>
              <a:gd name="adj" fmla="val 50000"/>
            </a:avLst>
          </a:prstGeom>
          <a:solidFill>
            <a:srgbClr val="2941B3"/>
          </a:solidFill>
          <a:ln>
            <a:noFill/>
          </a:ln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168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19935" y="4598670"/>
            <a:ext cx="1125220" cy="35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知识图谱</a:t>
            </a:r>
            <a:endParaRPr lang="zh-CN" altLang="en-US" sz="16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MH_Text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080" y="5353685"/>
            <a:ext cx="3999865" cy="115887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1669" tIns="35833" rIns="71669" bIns="35833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+mn-ea"/>
                <a:cs typeface="+mn-ea"/>
              </a:rPr>
              <a:t>知识图谱通过“</a:t>
            </a:r>
            <a:r>
              <a:rPr lang="zh-CN" altLang="en-US" sz="1600" b="1" dirty="0">
                <a:latin typeface="+mn-ea"/>
                <a:cs typeface="+mn-ea"/>
              </a:rPr>
              <a:t>实体—关系—实体”</a:t>
            </a:r>
            <a:r>
              <a:rPr lang="zh-CN" altLang="en-US" sz="1600" dirty="0">
                <a:latin typeface="+mn-ea"/>
                <a:cs typeface="+mn-ea"/>
              </a:rPr>
              <a:t>三元组，以及</a:t>
            </a:r>
            <a:r>
              <a:rPr lang="en-US" altLang="zh-CN" sz="1600" b="1" dirty="0">
                <a:latin typeface="+mn-ea"/>
                <a:cs typeface="+mn-ea"/>
              </a:rPr>
              <a:t>“</a:t>
            </a:r>
            <a:r>
              <a:rPr lang="zh-CN" altLang="en-US" sz="1600" b="1" dirty="0">
                <a:latin typeface="+mn-ea"/>
                <a:cs typeface="+mn-ea"/>
              </a:rPr>
              <a:t>实体</a:t>
            </a:r>
            <a:r>
              <a:rPr lang="zh-CN" altLang="en-US" sz="1600" b="1" dirty="0">
                <a:latin typeface="+mn-ea"/>
                <a:cs typeface="+mn-ea"/>
                <a:sym typeface="+mn-ea"/>
              </a:rPr>
              <a:t>—属性</a:t>
            </a:r>
            <a:r>
              <a:rPr lang="en-US" altLang="zh-CN" sz="1600" b="1" dirty="0">
                <a:latin typeface="+mn-ea"/>
                <a:cs typeface="+mn-ea"/>
                <a:sym typeface="+mn-ea"/>
              </a:rPr>
              <a:t>—</a:t>
            </a:r>
            <a:r>
              <a:rPr lang="zh-CN" altLang="en-US" sz="1600" b="1" dirty="0">
                <a:latin typeface="+mn-ea"/>
                <a:cs typeface="+mn-ea"/>
                <a:sym typeface="+mn-ea"/>
              </a:rPr>
              <a:t>属性</a:t>
            </a:r>
            <a:r>
              <a:rPr lang="en-US" altLang="zh-CN" sz="1600" b="1" dirty="0">
                <a:latin typeface="+mn-ea"/>
                <a:cs typeface="+mn-ea"/>
              </a:rPr>
              <a:t>”</a:t>
            </a:r>
            <a:r>
              <a:rPr lang="zh-CN" altLang="en-US" sz="1600" dirty="0">
                <a:latin typeface="+mn-ea"/>
                <a:cs typeface="+mn-ea"/>
              </a:rPr>
              <a:t>的对应，实体间通过关系相互联结，构成网状的知识结构，供机器人回答客户。</a:t>
            </a:r>
            <a:endParaRPr lang="zh-CN" altLang="en-US" sz="1600" dirty="0">
              <a:latin typeface="+mn-ea"/>
              <a:cs typeface="+mn-ea"/>
            </a:endParaRPr>
          </a:p>
        </p:txBody>
      </p:sp>
      <p:sp>
        <p:nvSpPr>
          <p:cNvPr id="6" name="圆角矩形 26"/>
          <p:cNvSpPr/>
          <p:nvPr/>
        </p:nvSpPr>
        <p:spPr>
          <a:xfrm>
            <a:off x="8360029" y="1486124"/>
            <a:ext cx="1400061" cy="531636"/>
          </a:xfrm>
          <a:prstGeom prst="roundRect">
            <a:avLst>
              <a:gd name="adj" fmla="val 50000"/>
            </a:avLst>
          </a:prstGeom>
          <a:solidFill>
            <a:srgbClr val="2941B3"/>
          </a:solidFill>
          <a:ln>
            <a:noFill/>
          </a:ln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168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24481" y="1562583"/>
            <a:ext cx="2013954" cy="35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FAQ</a:t>
            </a:r>
            <a:r>
              <a:rPr lang="zh-CN" altLang="en-US" sz="16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endParaRPr lang="zh-CN" altLang="en-US" sz="16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MH_Text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412355" y="2275840"/>
            <a:ext cx="3773170" cy="11061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1669" tIns="35833" rIns="71669" bIns="35833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在智能对话机器人问答中，FAQ问答是指对话机器人基于已经配置的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标准提问和标准回答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与用户进行交互。</a:t>
            </a:r>
            <a:r>
              <a:rPr lang="zh-CN" altLang="en-US" sz="168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68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15" y="1086485"/>
            <a:ext cx="5506085" cy="304419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6501765" y="3973195"/>
            <a:ext cx="4956175" cy="2805430"/>
          </a:xfrm>
          <a:prstGeom prst="rect">
            <a:avLst/>
          </a:prstGeom>
          <a:noFill/>
          <a:ln w="952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06070" y="219075"/>
            <a:ext cx="10156825" cy="491490"/>
          </a:xfr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任务执行</a:t>
            </a: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情况</a:t>
            </a:r>
            <a:endParaRPr lang="zh-CN" altLang="en-US" sz="2600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" y="1381125"/>
            <a:ext cx="3856990" cy="22523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381125"/>
            <a:ext cx="3771265" cy="225298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030" y="1380490"/>
            <a:ext cx="3931920" cy="225298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" y="4086860"/>
            <a:ext cx="5160645" cy="2571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695" y="4163695"/>
            <a:ext cx="4754245" cy="2305685"/>
          </a:xfrm>
          <a:prstGeom prst="rect">
            <a:avLst/>
          </a:prstGeom>
        </p:spPr>
      </p:pic>
      <p:sp>
        <p:nvSpPr>
          <p:cNvPr id="19" name="矩形 3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19275" y="3694430"/>
            <a:ext cx="812165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indent="0" ea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接听效果</a:t>
            </a:r>
            <a:endParaRPr lang="zh-CN" altLang="en-US" sz="120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sp>
        <p:nvSpPr>
          <p:cNvPr id="11" name="矩形 3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90235" y="3695065"/>
            <a:ext cx="812165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indent="0" ea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通话质量</a:t>
            </a:r>
            <a:endParaRPr lang="zh-CN" altLang="en-US" sz="120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sp>
        <p:nvSpPr>
          <p:cNvPr id="12" name="矩形 3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768205" y="3694430"/>
            <a:ext cx="812165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indent="0" ea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通话标签</a:t>
            </a:r>
            <a:endParaRPr lang="zh-CN" altLang="en-US" sz="120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sp>
        <p:nvSpPr>
          <p:cNvPr id="14" name="矩形 3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439670" y="6389370"/>
            <a:ext cx="1145540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indent="0" ea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电话接通率</a:t>
            </a:r>
            <a:endParaRPr lang="zh-CN" altLang="en-US" sz="120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sp>
        <p:nvSpPr>
          <p:cNvPr id="18" name="矩形 3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834120" y="6389370"/>
            <a:ext cx="1145540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indent="0" ea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通话时长</a:t>
            </a:r>
            <a:endParaRPr lang="zh-CN" altLang="en-US" sz="120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06070" y="219075"/>
            <a:ext cx="10156825" cy="491490"/>
          </a:xfr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对话记录实时查看</a:t>
            </a:r>
            <a:endParaRPr lang="zh-CN" altLang="en-US" sz="2600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p>
            <a:fld id="{49AE70B2-8BF9-45C0-BB95-33D1B9D3A854}" type="slidenum">
              <a:rPr lang="zh-CN" altLang="en-US" smtClean="0">
                <a:solidFill>
                  <a:srgbClr val="2941B3"/>
                </a:solidFill>
              </a:rPr>
            </a:fld>
            <a:endParaRPr lang="zh-CN" altLang="en-US" smtClean="0">
              <a:solidFill>
                <a:srgbClr val="2941B3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462895" y="2327275"/>
            <a:ext cx="1601470" cy="394970"/>
          </a:xfrm>
          <a:prstGeom prst="roundRect">
            <a:avLst>
              <a:gd name="adj" fmla="val 50000"/>
            </a:avLst>
          </a:prstGeom>
          <a:solidFill>
            <a:srgbClr val="3551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941B3"/>
              </a:solidFill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62260" y="2388235"/>
            <a:ext cx="1668780" cy="2914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zh-CN" altLang="en-US" sz="1300" dirty="0" smtClean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录音实时调听、</a:t>
            </a:r>
            <a:r>
              <a:rPr kumimoji="1" lang="zh-CN" altLang="en-US" sz="1300" dirty="0" smtClean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下载</a:t>
            </a:r>
            <a:endParaRPr kumimoji="1" lang="zh-CN" altLang="en-US" sz="1300" dirty="0" smtClean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0542270" y="3734435"/>
            <a:ext cx="1440815" cy="394970"/>
          </a:xfrm>
          <a:prstGeom prst="roundRect">
            <a:avLst>
              <a:gd name="adj" fmla="val 50000"/>
            </a:avLst>
          </a:prstGeom>
          <a:solidFill>
            <a:srgbClr val="3551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941B3"/>
              </a:solidFill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678160" y="3795395"/>
            <a:ext cx="121031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1300" dirty="0" smtClean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语料命中</a:t>
            </a:r>
            <a:r>
              <a:rPr kumimoji="1" lang="zh-CN" altLang="en-US" sz="1300" dirty="0" smtClean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情况</a:t>
            </a:r>
            <a:endParaRPr kumimoji="1" lang="zh-CN" altLang="en-US" sz="1300" dirty="0" smtClean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 descr="电脑"/>
          <p:cNvPicPr>
            <a:picLocks noChangeAspect="1"/>
          </p:cNvPicPr>
          <p:nvPr/>
        </p:nvPicPr>
        <p:blipFill>
          <a:blip r:embed="rId2"/>
          <a:srcRect l="12844" r="13495"/>
          <a:stretch>
            <a:fillRect/>
          </a:stretch>
        </p:blipFill>
        <p:spPr>
          <a:xfrm>
            <a:off x="2131060" y="1300480"/>
            <a:ext cx="7826375" cy="5548630"/>
          </a:xfrm>
          <a:prstGeom prst="rect">
            <a:avLst/>
          </a:prstGeom>
        </p:spPr>
      </p:pic>
      <p:pic>
        <p:nvPicPr>
          <p:cNvPr id="11" name="图片 10" descr="坐席辅助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55" y="1798320"/>
            <a:ext cx="7055485" cy="418338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578100" y="2005965"/>
            <a:ext cx="1278255" cy="987425"/>
          </a:xfrm>
          <a:prstGeom prst="roundRect">
            <a:avLst>
              <a:gd name="adj" fmla="val 6462"/>
            </a:avLst>
          </a:prstGeom>
          <a:noFill/>
          <a:ln w="9525">
            <a:solidFill>
              <a:srgbClr val="2941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941B3"/>
              </a:solidFill>
              <a:cs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73020" y="3019425"/>
            <a:ext cx="1278255" cy="1109980"/>
          </a:xfrm>
          <a:prstGeom prst="roundRect">
            <a:avLst>
              <a:gd name="adj" fmla="val 6462"/>
            </a:avLst>
          </a:prstGeom>
          <a:noFill/>
          <a:ln w="9525">
            <a:solidFill>
              <a:srgbClr val="2941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941B3"/>
              </a:solidFill>
              <a:cs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926205" y="2018665"/>
            <a:ext cx="3890010" cy="2110740"/>
          </a:xfrm>
          <a:prstGeom prst="roundRect">
            <a:avLst>
              <a:gd name="adj" fmla="val 2803"/>
            </a:avLst>
          </a:prstGeom>
          <a:noFill/>
          <a:ln w="9525">
            <a:solidFill>
              <a:srgbClr val="2941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941B3"/>
              </a:solidFill>
              <a:cs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73020" y="4189095"/>
            <a:ext cx="1261745" cy="1739900"/>
          </a:xfrm>
          <a:prstGeom prst="roundRect">
            <a:avLst>
              <a:gd name="adj" fmla="val 4932"/>
            </a:avLst>
          </a:prstGeom>
          <a:noFill/>
          <a:ln w="9525">
            <a:solidFill>
              <a:srgbClr val="2941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941B3"/>
              </a:solidFill>
              <a:cs typeface="微软雅黑" panose="020B050302020402020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908425" y="4189095"/>
            <a:ext cx="3030220" cy="1739900"/>
          </a:xfrm>
          <a:prstGeom prst="roundRect">
            <a:avLst>
              <a:gd name="adj" fmla="val 2803"/>
            </a:avLst>
          </a:prstGeom>
          <a:noFill/>
          <a:ln w="9525">
            <a:solidFill>
              <a:srgbClr val="2941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941B3"/>
              </a:solidFill>
              <a:cs typeface="微软雅黑" panose="020B050302020402020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12940" y="4189095"/>
            <a:ext cx="2571115" cy="1743075"/>
          </a:xfrm>
          <a:prstGeom prst="roundRect">
            <a:avLst>
              <a:gd name="adj" fmla="val 2803"/>
            </a:avLst>
          </a:prstGeom>
          <a:noFill/>
          <a:ln w="9525">
            <a:solidFill>
              <a:srgbClr val="2941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941B3"/>
              </a:solidFill>
              <a:cs typeface="微软雅黑" panose="020B050302020402020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864475" y="2018030"/>
            <a:ext cx="1699895" cy="2110740"/>
          </a:xfrm>
          <a:prstGeom prst="roundRect">
            <a:avLst>
              <a:gd name="adj" fmla="val 2803"/>
            </a:avLst>
          </a:prstGeom>
          <a:noFill/>
          <a:ln w="9525">
            <a:solidFill>
              <a:srgbClr val="2941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941B3"/>
              </a:solidFill>
              <a:cs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620" y="1757045"/>
            <a:ext cx="7070725" cy="4262755"/>
          </a:xfrm>
          <a:prstGeom prst="rect">
            <a:avLst/>
          </a:prstGeom>
        </p:spPr>
      </p:pic>
      <p:cxnSp>
        <p:nvCxnSpPr>
          <p:cNvPr id="57" name="直接箭头连接符 56"/>
          <p:cNvCxnSpPr/>
          <p:nvPr/>
        </p:nvCxnSpPr>
        <p:spPr>
          <a:xfrm>
            <a:off x="8826500" y="2527300"/>
            <a:ext cx="1600200" cy="12700"/>
          </a:xfrm>
          <a:prstGeom prst="straightConnector1">
            <a:avLst/>
          </a:prstGeom>
          <a:ln w="15875" cmpd="sng">
            <a:solidFill>
              <a:srgbClr val="2C32F6"/>
            </a:solidFill>
            <a:prstDash val="solid"/>
            <a:tailEnd type="arrow"/>
          </a:ln>
          <a:effectLst>
            <a:outerShdw blurRad="50800" dist="38100" algn="l" rotWithShape="0">
              <a:schemeClr val="bg1">
                <a:alpha val="10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endCxn id="38" idx="1"/>
          </p:cNvCxnSpPr>
          <p:nvPr/>
        </p:nvCxnSpPr>
        <p:spPr>
          <a:xfrm>
            <a:off x="9152890" y="3923665"/>
            <a:ext cx="1389380" cy="8255"/>
          </a:xfrm>
          <a:prstGeom prst="straightConnector1">
            <a:avLst/>
          </a:prstGeom>
          <a:ln w="15875" cmpd="sng">
            <a:solidFill>
              <a:srgbClr val="2C32F6"/>
            </a:solidFill>
            <a:prstDash val="solid"/>
            <a:tailEnd type="arrow"/>
          </a:ln>
          <a:effectLst>
            <a:outerShdw blurRad="50800" dist="38100" algn="l" rotWithShape="0">
              <a:schemeClr val="bg1">
                <a:alpha val="10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 flipV="1">
            <a:off x="5212080" y="1397000"/>
            <a:ext cx="3175" cy="1325245"/>
          </a:xfrm>
          <a:prstGeom prst="straightConnector1">
            <a:avLst/>
          </a:prstGeom>
          <a:ln w="15875" cmpd="sng">
            <a:solidFill>
              <a:srgbClr val="2941B3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4498340" y="943610"/>
            <a:ext cx="1440815" cy="394970"/>
          </a:xfrm>
          <a:prstGeom prst="roundRect">
            <a:avLst>
              <a:gd name="adj" fmla="val 50000"/>
            </a:avLst>
          </a:prstGeom>
          <a:solidFill>
            <a:srgbClr val="3551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941B3"/>
              </a:solidFill>
              <a:cs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634230" y="1004570"/>
            <a:ext cx="121031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1300" dirty="0" smtClean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会话信息</a:t>
            </a:r>
            <a:endParaRPr kumimoji="1" lang="zh-CN" altLang="en-US" sz="1300" dirty="0" smtClean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0568940" y="4775835"/>
            <a:ext cx="1238885" cy="394970"/>
          </a:xfrm>
          <a:prstGeom prst="roundRect">
            <a:avLst>
              <a:gd name="adj" fmla="val 50000"/>
            </a:avLst>
          </a:prstGeom>
          <a:solidFill>
            <a:srgbClr val="3551F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941B3"/>
              </a:solidFill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597515" y="4836795"/>
            <a:ext cx="121031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1300" dirty="0" smtClean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会话</a:t>
            </a:r>
            <a:r>
              <a:rPr kumimoji="1" lang="zh-CN" altLang="en-US" sz="1300" dirty="0" smtClean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记录</a:t>
            </a:r>
            <a:endParaRPr kumimoji="1" lang="zh-CN" altLang="en-US" sz="1300" dirty="0" smtClean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2" name="直接箭头连接符 31"/>
          <p:cNvCxnSpPr>
            <a:endCxn id="30" idx="1"/>
          </p:cNvCxnSpPr>
          <p:nvPr/>
        </p:nvCxnSpPr>
        <p:spPr>
          <a:xfrm>
            <a:off x="9179560" y="4965065"/>
            <a:ext cx="1389380" cy="8255"/>
          </a:xfrm>
          <a:prstGeom prst="straightConnector1">
            <a:avLst/>
          </a:prstGeom>
          <a:ln w="15875" cmpd="sng">
            <a:solidFill>
              <a:srgbClr val="2C32F6"/>
            </a:solidFill>
            <a:prstDash val="solid"/>
            <a:tailEnd type="arrow"/>
          </a:ln>
          <a:effectLst>
            <a:outerShdw blurRad="50800" dist="38100" algn="l" rotWithShape="0">
              <a:schemeClr val="bg1">
                <a:alpha val="10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0542270" y="5081270"/>
            <a:ext cx="1346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（支持数据导出）</a:t>
            </a:r>
            <a:endParaRPr lang="en-US" altLang="zh-CN" sz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 bwMode="auto">
          <a:xfrm>
            <a:off x="334606" y="939633"/>
            <a:ext cx="11398618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defTabSz="60833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基于外呼任务，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系统提供多维度的标准报表，也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可根据不同企业的特点以及字段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要求，自定义生成专属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宋体" panose="02010600030101010101" pitchFamily="2" charset="-122"/>
              </a:rPr>
              <a:t>的报表。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22"/>
          <p:cNvSpPr/>
          <p:nvPr>
            <p:custDataLst>
              <p:tags r:id="rId1"/>
            </p:custDataLst>
          </p:nvPr>
        </p:nvSpPr>
        <p:spPr>
          <a:xfrm>
            <a:off x="391160" y="217488"/>
            <a:ext cx="183261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多维度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报表</a:t>
            </a:r>
            <a:endParaRPr lang="zh-CN" altLang="en-US" sz="2600" b="1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矩形 98"/>
          <p:cNvSpPr/>
          <p:nvPr>
            <p:custDataLst>
              <p:tags r:id="rId2"/>
            </p:custDataLst>
          </p:nvPr>
        </p:nvSpPr>
        <p:spPr>
          <a:xfrm>
            <a:off x="334645" y="1724025"/>
            <a:ext cx="3580130" cy="2205990"/>
          </a:xfrm>
          <a:prstGeom prst="rect">
            <a:avLst/>
          </a:prstGeom>
          <a:ln w="9525" cap="flat" cmpd="sng" algn="ctr">
            <a:solidFill>
              <a:srgbClr val="2941B3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lIns="0" tIns="0" rIns="0" bIns="0" numCol="1" anchor="t">
            <a:noAutofit/>
          </a:bodyPr>
          <a:p>
            <a:pPr defTabSz="342900" hangingPunct="0">
              <a:lnSpc>
                <a:spcPct val="90000"/>
              </a:lnSpc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500" kern="0">
              <a:solidFill>
                <a:srgbClr val="35507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矩形"/>
          <p:cNvSpPr/>
          <p:nvPr>
            <p:custDataLst>
              <p:tags r:id="rId3"/>
            </p:custDataLst>
          </p:nvPr>
        </p:nvSpPr>
        <p:spPr bwMode="auto">
          <a:xfrm>
            <a:off x="334645" y="1724025"/>
            <a:ext cx="1219835" cy="381000"/>
          </a:xfrm>
          <a:prstGeom prst="rect">
            <a:avLst/>
          </a:prstGeom>
          <a:solidFill>
            <a:srgbClr val="2941B3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统计</a:t>
            </a:r>
            <a:r>
              <a:rPr lang="zh-CN" altLang="en-US" sz="1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概览</a:t>
            </a:r>
            <a:endParaRPr lang="zh-CN" altLang="en-US" sz="14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" name="矩形 98"/>
          <p:cNvSpPr/>
          <p:nvPr>
            <p:custDataLst>
              <p:tags r:id="rId4"/>
            </p:custDataLst>
          </p:nvPr>
        </p:nvSpPr>
        <p:spPr>
          <a:xfrm>
            <a:off x="4305935" y="1724025"/>
            <a:ext cx="3565525" cy="2205990"/>
          </a:xfrm>
          <a:prstGeom prst="rect">
            <a:avLst/>
          </a:prstGeom>
          <a:ln w="9525" cap="flat" cmpd="sng" algn="ctr">
            <a:solidFill>
              <a:srgbClr val="2941B3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lIns="0" tIns="0" rIns="0" bIns="0" numCol="1" anchor="t">
            <a:noAutofit/>
          </a:bodyPr>
          <a:p>
            <a:pPr defTabSz="342900" hangingPunct="0">
              <a:lnSpc>
                <a:spcPct val="90000"/>
              </a:lnSpc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500" kern="0">
              <a:solidFill>
                <a:srgbClr val="35507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" name="矩形"/>
          <p:cNvSpPr/>
          <p:nvPr>
            <p:custDataLst>
              <p:tags r:id="rId5"/>
            </p:custDataLst>
          </p:nvPr>
        </p:nvSpPr>
        <p:spPr bwMode="auto">
          <a:xfrm>
            <a:off x="4305935" y="1724025"/>
            <a:ext cx="1612900" cy="381000"/>
          </a:xfrm>
          <a:prstGeom prst="rect">
            <a:avLst/>
          </a:prstGeom>
          <a:solidFill>
            <a:srgbClr val="2941B3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外显号接通率</a:t>
            </a:r>
            <a:r>
              <a:rPr lang="zh-CN" altLang="en-US" sz="1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报表</a:t>
            </a:r>
            <a:endParaRPr lang="zh-CN" altLang="en-US" sz="14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98"/>
          <p:cNvSpPr/>
          <p:nvPr>
            <p:custDataLst>
              <p:tags r:id="rId6"/>
            </p:custDataLst>
          </p:nvPr>
        </p:nvSpPr>
        <p:spPr>
          <a:xfrm>
            <a:off x="8263255" y="1724025"/>
            <a:ext cx="3580130" cy="2205990"/>
          </a:xfrm>
          <a:prstGeom prst="rect">
            <a:avLst/>
          </a:prstGeom>
          <a:ln w="9525" cap="flat" cmpd="sng" algn="ctr">
            <a:solidFill>
              <a:srgbClr val="2941B3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lIns="0" tIns="0" rIns="0" bIns="0" numCol="1" anchor="t">
            <a:noAutofit/>
          </a:bodyPr>
          <a:p>
            <a:pPr defTabSz="342900" hangingPunct="0">
              <a:lnSpc>
                <a:spcPct val="90000"/>
              </a:lnSpc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500" kern="0">
              <a:solidFill>
                <a:srgbClr val="35507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矩形"/>
          <p:cNvSpPr/>
          <p:nvPr>
            <p:custDataLst>
              <p:tags r:id="rId7"/>
            </p:custDataLst>
          </p:nvPr>
        </p:nvSpPr>
        <p:spPr bwMode="auto">
          <a:xfrm>
            <a:off x="8263255" y="1724025"/>
            <a:ext cx="1785620" cy="381000"/>
          </a:xfrm>
          <a:prstGeom prst="rect">
            <a:avLst/>
          </a:prstGeom>
          <a:solidFill>
            <a:srgbClr val="2941B3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机器人会话明细</a:t>
            </a:r>
            <a:r>
              <a:rPr lang="zh-CN" altLang="en-US" sz="1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报表</a:t>
            </a:r>
            <a:endParaRPr lang="zh-CN" altLang="en-US" sz="14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矩形 98"/>
          <p:cNvSpPr/>
          <p:nvPr>
            <p:custDataLst>
              <p:tags r:id="rId8"/>
            </p:custDataLst>
          </p:nvPr>
        </p:nvSpPr>
        <p:spPr>
          <a:xfrm>
            <a:off x="360045" y="4411980"/>
            <a:ext cx="3580130" cy="2205990"/>
          </a:xfrm>
          <a:prstGeom prst="rect">
            <a:avLst/>
          </a:prstGeom>
          <a:ln w="9525" cap="flat" cmpd="sng" algn="ctr">
            <a:solidFill>
              <a:srgbClr val="2941B3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lIns="0" tIns="0" rIns="0" bIns="0" numCol="1" anchor="t">
            <a:noAutofit/>
          </a:bodyPr>
          <a:p>
            <a:pPr defTabSz="342900" hangingPunct="0">
              <a:lnSpc>
                <a:spcPct val="90000"/>
              </a:lnSpc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500" kern="0">
              <a:solidFill>
                <a:srgbClr val="35507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矩形"/>
          <p:cNvSpPr/>
          <p:nvPr>
            <p:custDataLst>
              <p:tags r:id="rId9"/>
            </p:custDataLst>
          </p:nvPr>
        </p:nvSpPr>
        <p:spPr bwMode="auto">
          <a:xfrm>
            <a:off x="360045" y="4411980"/>
            <a:ext cx="1219835" cy="381000"/>
          </a:xfrm>
          <a:prstGeom prst="rect">
            <a:avLst/>
          </a:prstGeom>
          <a:solidFill>
            <a:srgbClr val="2941B3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呼叫</a:t>
            </a:r>
            <a:r>
              <a:rPr lang="zh-CN" altLang="en-US" sz="1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明细表</a:t>
            </a:r>
            <a:endParaRPr lang="zh-CN" altLang="en-US" sz="14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" name="矩形 98"/>
          <p:cNvSpPr/>
          <p:nvPr>
            <p:custDataLst>
              <p:tags r:id="rId10"/>
            </p:custDataLst>
          </p:nvPr>
        </p:nvSpPr>
        <p:spPr>
          <a:xfrm>
            <a:off x="4331970" y="4411980"/>
            <a:ext cx="3580130" cy="2205990"/>
          </a:xfrm>
          <a:prstGeom prst="rect">
            <a:avLst/>
          </a:prstGeom>
          <a:ln w="9525" cap="flat" cmpd="sng" algn="ctr">
            <a:solidFill>
              <a:srgbClr val="2941B3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lIns="0" tIns="0" rIns="0" bIns="0" numCol="1" anchor="t">
            <a:noAutofit/>
          </a:bodyPr>
          <a:p>
            <a:pPr defTabSz="342900" hangingPunct="0">
              <a:lnSpc>
                <a:spcPct val="90000"/>
              </a:lnSpc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500" kern="0">
              <a:solidFill>
                <a:srgbClr val="35507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8" name="矩形"/>
          <p:cNvSpPr/>
          <p:nvPr>
            <p:custDataLst>
              <p:tags r:id="rId11"/>
            </p:custDataLst>
          </p:nvPr>
        </p:nvSpPr>
        <p:spPr bwMode="auto">
          <a:xfrm>
            <a:off x="4331970" y="4411980"/>
            <a:ext cx="1328420" cy="381000"/>
          </a:xfrm>
          <a:prstGeom prst="rect">
            <a:avLst/>
          </a:prstGeom>
          <a:solidFill>
            <a:srgbClr val="2941B3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任务执行</a:t>
            </a:r>
            <a:r>
              <a:rPr lang="zh-CN" altLang="en-US" sz="1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报表</a:t>
            </a:r>
            <a:endParaRPr lang="en-US" altLang="zh-CN" sz="14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" name="矩形 98"/>
          <p:cNvSpPr/>
          <p:nvPr>
            <p:custDataLst>
              <p:tags r:id="rId12"/>
            </p:custDataLst>
          </p:nvPr>
        </p:nvSpPr>
        <p:spPr>
          <a:xfrm>
            <a:off x="8263255" y="4411980"/>
            <a:ext cx="3580130" cy="2205990"/>
          </a:xfrm>
          <a:prstGeom prst="rect">
            <a:avLst/>
          </a:prstGeom>
          <a:ln w="9525" cap="flat" cmpd="sng" algn="ctr">
            <a:solidFill>
              <a:srgbClr val="2941B3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lIns="0" tIns="0" rIns="0" bIns="0" numCol="1" anchor="t">
            <a:noAutofit/>
          </a:bodyPr>
          <a:p>
            <a:pPr defTabSz="342900" hangingPunct="0">
              <a:lnSpc>
                <a:spcPct val="90000"/>
              </a:lnSpc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1500" kern="0">
              <a:solidFill>
                <a:srgbClr val="35507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1" name="矩形"/>
          <p:cNvSpPr/>
          <p:nvPr>
            <p:custDataLst>
              <p:tags r:id="rId13"/>
            </p:custDataLst>
          </p:nvPr>
        </p:nvSpPr>
        <p:spPr bwMode="auto">
          <a:xfrm>
            <a:off x="8263255" y="4411980"/>
            <a:ext cx="1219835" cy="381000"/>
          </a:xfrm>
          <a:prstGeom prst="rect">
            <a:avLst/>
          </a:prstGeom>
          <a:solidFill>
            <a:srgbClr val="2941B3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4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自定义报表</a:t>
            </a:r>
            <a:endParaRPr lang="zh-CN" altLang="en-US" sz="14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045" y="2105025"/>
            <a:ext cx="3524250" cy="173609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38955" y="2105025"/>
            <a:ext cx="3497580" cy="17360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160" y="4788535"/>
            <a:ext cx="3493770" cy="179451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2145" y="4803775"/>
            <a:ext cx="3546475" cy="175514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51655" y="4803775"/>
            <a:ext cx="3535680" cy="17989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0560" y="2105025"/>
            <a:ext cx="3528060" cy="173609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06070" y="219075"/>
            <a:ext cx="10156825" cy="491490"/>
          </a:xfr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报表自定义</a:t>
            </a: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</a:t>
            </a:r>
            <a:endParaRPr lang="zh-CN" altLang="en-US" sz="2600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294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8" y="2053590"/>
            <a:ext cx="5291138" cy="307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24" y="2571909"/>
            <a:ext cx="3564731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30"/>
          <p:cNvSpPr/>
          <p:nvPr>
            <p:custDataLst>
              <p:tags r:id="rId4"/>
            </p:custDataLst>
          </p:nvPr>
        </p:nvSpPr>
        <p:spPr bwMode="auto">
          <a:xfrm>
            <a:off x="2179162" y="5456555"/>
            <a:ext cx="501650" cy="501650"/>
          </a:xfrm>
          <a:prstGeom prst="ellipse">
            <a:avLst/>
          </a:prstGeom>
          <a:solidFill>
            <a:srgbClr val="2941B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27000" tIns="127000" rIns="127000" bIns="127000" anchor="ctr"/>
          <a:lstStyle>
            <a:lvl1pPr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defRPr/>
            </a:pPr>
            <a:endParaRPr lang="zh-CN" altLang="zh-CN" sz="2000">
              <a:ea typeface="微软雅黑 Light" panose="020B0502040204020203" pitchFamily="34" charset="-122"/>
            </a:endParaRPr>
          </a:p>
        </p:txBody>
      </p:sp>
      <p:sp>
        <p:nvSpPr>
          <p:cNvPr id="82955" name="矩形 5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73680" y="5450999"/>
            <a:ext cx="99822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数据</a:t>
            </a:r>
            <a:r>
              <a:rPr lang="zh-CN" altLang="en-US" sz="1600" b="1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脱敏</a:t>
            </a:r>
            <a:endParaRPr lang="zh-CN" altLang="en-US" sz="1600" b="1">
              <a:solidFill>
                <a:srgbClr val="53535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sp>
        <p:nvSpPr>
          <p:cNvPr id="82956" name="矩形 5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802255" y="5739130"/>
            <a:ext cx="2257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敏感信息隐藏，保护数据资源安全</a:t>
            </a:r>
            <a:endParaRPr lang="zh-CN" altLang="zh-CN" sz="1200">
              <a:solidFill>
                <a:srgbClr val="53535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pic>
        <p:nvPicPr>
          <p:cNvPr id="82962" name="图片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55" y="5580380"/>
            <a:ext cx="25558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rcRect b="6086"/>
          <a:stretch>
            <a:fillRect/>
          </a:stretch>
        </p:blipFill>
        <p:spPr>
          <a:xfrm>
            <a:off x="1376680" y="2231390"/>
            <a:ext cx="3801110" cy="2421890"/>
          </a:xfrm>
          <a:prstGeom prst="rect">
            <a:avLst/>
          </a:prstGeom>
        </p:spPr>
      </p:pic>
      <p:pic>
        <p:nvPicPr>
          <p:cNvPr id="82949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623695"/>
            <a:ext cx="2398395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rcRect l="14343" t="1158" r="10129" b="858"/>
          <a:stretch>
            <a:fillRect/>
          </a:stretch>
        </p:blipFill>
        <p:spPr>
          <a:xfrm>
            <a:off x="1019810" y="1710690"/>
            <a:ext cx="2195195" cy="2196465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18" y="2058670"/>
            <a:ext cx="5291138" cy="307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374" y="2576989"/>
            <a:ext cx="3564731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30"/>
          <p:cNvSpPr/>
          <p:nvPr>
            <p:custDataLst>
              <p:tags r:id="rId12"/>
            </p:custDataLst>
          </p:nvPr>
        </p:nvSpPr>
        <p:spPr bwMode="auto">
          <a:xfrm>
            <a:off x="7862412" y="5461635"/>
            <a:ext cx="501650" cy="501650"/>
          </a:xfrm>
          <a:prstGeom prst="ellipse">
            <a:avLst/>
          </a:prstGeom>
          <a:solidFill>
            <a:srgbClr val="2941B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27000" tIns="127000" rIns="127000" bIns="127000" anchor="ctr"/>
          <a:lstStyle>
            <a:lvl1pPr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defRPr/>
            </a:pPr>
            <a:endParaRPr lang="zh-CN" altLang="zh-CN" sz="2000">
              <a:ea typeface="微软雅黑 Light" panose="020B0502040204020203" pitchFamily="34" charset="-122"/>
            </a:endParaRPr>
          </a:p>
        </p:txBody>
      </p:sp>
      <p:sp>
        <p:nvSpPr>
          <p:cNvPr id="10" name="矩形 5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56930" y="5456079"/>
            <a:ext cx="120205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字段</a:t>
            </a:r>
            <a:r>
              <a:rPr lang="zh-CN" altLang="en-US" sz="1600" b="1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自定义</a:t>
            </a:r>
            <a:endParaRPr lang="zh-CN" altLang="en-US" sz="1600" b="1">
              <a:solidFill>
                <a:srgbClr val="53535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sp>
        <p:nvSpPr>
          <p:cNvPr id="11" name="矩形 5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485505" y="5744210"/>
            <a:ext cx="2781935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自定义</a:t>
            </a:r>
            <a:r>
              <a:rPr lang="zh-CN" altLang="en-US" sz="12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报表字段，数据信息可</a:t>
            </a:r>
            <a:r>
              <a:rPr lang="zh-CN" altLang="en-US" sz="12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随录</a:t>
            </a:r>
            <a:endParaRPr lang="zh-CN" altLang="en-US" sz="1200">
              <a:solidFill>
                <a:srgbClr val="53535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0090" y="2250440"/>
            <a:ext cx="3781425" cy="2411730"/>
          </a:xfrm>
          <a:prstGeom prst="rect">
            <a:avLst/>
          </a:prstGeom>
        </p:spPr>
      </p:pic>
      <p:pic>
        <p:nvPicPr>
          <p:cNvPr id="18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35" y="3364230"/>
            <a:ext cx="22606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6"/>
          <a:srcRect l="10076" t="8332" r="40075" b="-892"/>
          <a:stretch>
            <a:fillRect/>
          </a:stretch>
        </p:blipFill>
        <p:spPr>
          <a:xfrm>
            <a:off x="6416040" y="3429000"/>
            <a:ext cx="2069465" cy="2096770"/>
          </a:xfrm>
          <a:prstGeom prst="ellipse">
            <a:avLst/>
          </a:prstGeom>
        </p:spPr>
      </p:pic>
      <p:pic>
        <p:nvPicPr>
          <p:cNvPr id="23" name="图片 22" descr="入党考试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76235" y="5561965"/>
            <a:ext cx="274320" cy="274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22"/>
          <p:cNvSpPr/>
          <p:nvPr>
            <p:custDataLst>
              <p:tags r:id="rId1"/>
            </p:custDataLst>
          </p:nvPr>
        </p:nvSpPr>
        <p:spPr>
          <a:xfrm>
            <a:off x="391160" y="217488"/>
            <a:ext cx="612521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仅需七步，即可配置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完成便捷的使用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步骤</a:t>
            </a:r>
            <a:endParaRPr lang="zh-CN" altLang="en-US" sz="2600" b="1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矩形: 圆角 7"/>
          <p:cNvSpPr/>
          <p:nvPr/>
        </p:nvSpPr>
        <p:spPr>
          <a:xfrm>
            <a:off x="623570" y="1129030"/>
            <a:ext cx="10795000" cy="757555"/>
          </a:xfrm>
          <a:prstGeom prst="roundRect">
            <a:avLst/>
          </a:prstGeom>
          <a:solidFill>
            <a:srgbClr val="2236A8"/>
          </a:soli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 dirty="0"/>
          </a:p>
        </p:txBody>
      </p:sp>
      <p:sp>
        <p:nvSpPr>
          <p:cNvPr id="31" name="弧形 30"/>
          <p:cNvSpPr/>
          <p:nvPr/>
        </p:nvSpPr>
        <p:spPr>
          <a:xfrm>
            <a:off x="4450080" y="2879090"/>
            <a:ext cx="3399155" cy="3321685"/>
          </a:xfrm>
          <a:prstGeom prst="arc">
            <a:avLst>
              <a:gd name="adj1" fmla="val 7962561"/>
              <a:gd name="adj2" fmla="val 2794597"/>
            </a:avLst>
          </a:prstGeom>
          <a:noFill/>
          <a:ln w="19050">
            <a:solidFill>
              <a:srgbClr val="4F7AF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627245" y="5546725"/>
            <a:ext cx="860425" cy="840740"/>
          </a:xfrm>
          <a:prstGeom prst="ellipse">
            <a:avLst/>
          </a:prstGeom>
          <a:solidFill>
            <a:srgbClr val="294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990340" y="4341495"/>
            <a:ext cx="860425" cy="840740"/>
          </a:xfrm>
          <a:prstGeom prst="ellipse">
            <a:avLst/>
          </a:prstGeom>
          <a:solidFill>
            <a:srgbClr val="223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426585" y="2965450"/>
            <a:ext cx="860425" cy="840740"/>
          </a:xfrm>
          <a:prstGeom prst="ellipse">
            <a:avLst/>
          </a:prstGeom>
          <a:solidFill>
            <a:srgbClr val="294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730875" y="2390140"/>
            <a:ext cx="860425" cy="840740"/>
          </a:xfrm>
          <a:prstGeom prst="ellipse">
            <a:avLst/>
          </a:prstGeom>
          <a:solidFill>
            <a:srgbClr val="294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063740" y="2965450"/>
            <a:ext cx="860425" cy="840740"/>
          </a:xfrm>
          <a:prstGeom prst="ellipse">
            <a:avLst/>
          </a:prstGeom>
          <a:solidFill>
            <a:srgbClr val="294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446010" y="4357370"/>
            <a:ext cx="860425" cy="840740"/>
          </a:xfrm>
          <a:prstGeom prst="ellipse">
            <a:avLst/>
          </a:prstGeom>
          <a:solidFill>
            <a:srgbClr val="294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932295" y="5546725"/>
            <a:ext cx="860425" cy="840740"/>
          </a:xfrm>
          <a:prstGeom prst="ellipse">
            <a:avLst/>
          </a:prstGeom>
          <a:solidFill>
            <a:srgbClr val="223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774950" y="5803265"/>
            <a:ext cx="146812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r"/>
            <a:r>
              <a:rPr lang="en-US" altLang="zh-CN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STEP 01</a:t>
            </a:r>
            <a:endParaRPr lang="en-US" altLang="zh-CN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确定</a:t>
            </a:r>
            <a:r>
              <a:rPr lang="zh-CN" altLang="en-US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业务场景</a:t>
            </a:r>
            <a:endParaRPr lang="zh-CN" altLang="en-US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10005" y="5859145"/>
            <a:ext cx="1825625" cy="414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r"/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根据目标客户画像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algn="r"/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确定业务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场景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494915" y="4510405"/>
            <a:ext cx="11988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r"/>
            <a:r>
              <a:rPr lang="en-US" altLang="zh-CN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STEP 02</a:t>
            </a:r>
            <a:endParaRPr lang="en-US" altLang="zh-CN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话术制作</a:t>
            </a:r>
            <a:endParaRPr lang="zh-CN" altLang="en-US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281430" y="4555490"/>
            <a:ext cx="1696720" cy="414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r"/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制定销售话术、</a:t>
            </a:r>
            <a:endParaRPr lang="en-US" altLang="zh-CN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algn="r"/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最优的话术总结、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049270" y="3026410"/>
            <a:ext cx="11474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r"/>
            <a:r>
              <a:rPr lang="en-US" altLang="zh-CN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STEP 03</a:t>
            </a:r>
            <a:endParaRPr lang="en-US" altLang="zh-CN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话术录音</a:t>
            </a:r>
            <a:endParaRPr lang="zh-CN" altLang="en-US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41450" y="3060700"/>
            <a:ext cx="1850390" cy="414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r"/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多音色选择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/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真人录音</a:t>
            </a:r>
            <a:endParaRPr lang="en-US" altLang="zh-CN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algn="r"/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声音优美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057775" y="3933825"/>
            <a:ext cx="244538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23DB5"/>
                </a:solidFill>
                <a:latin typeface="微软雅黑" panose="020B0503020204020204" charset="-122"/>
                <a:ea typeface="微软雅黑" panose="020B0503020204020204" charset="-122"/>
              </a:rPr>
              <a:t>简单</a:t>
            </a:r>
            <a:r>
              <a:rPr lang="en-US" altLang="zh-CN" sz="2400" b="1" i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400" b="1" i="1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步</a:t>
            </a:r>
            <a:r>
              <a:rPr lang="zh-CN" altLang="en-US" sz="2400" b="1" i="1" dirty="0">
                <a:solidFill>
                  <a:srgbClr val="023DB5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b="1" dirty="0">
                <a:solidFill>
                  <a:srgbClr val="023DB5"/>
                </a:solidFill>
                <a:latin typeface="微软雅黑" panose="020B0503020204020204" charset="-122"/>
                <a:ea typeface="微软雅黑" panose="020B0503020204020204" charset="-122"/>
              </a:rPr>
              <a:t>完成</a:t>
            </a:r>
            <a:r>
              <a:rPr lang="zh-CN" altLang="en-US" b="1" dirty="0">
                <a:solidFill>
                  <a:srgbClr val="023DB5"/>
                </a:solidFill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endParaRPr lang="zh-CN" altLang="en-US" b="1" dirty="0">
              <a:solidFill>
                <a:srgbClr val="023DB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664960" y="2184400"/>
            <a:ext cx="110617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STEP 04</a:t>
            </a:r>
            <a:endParaRPr lang="en-US" altLang="zh-CN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线路准备</a:t>
            </a:r>
            <a:endParaRPr lang="zh-CN" altLang="en-US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569835" y="2267585"/>
            <a:ext cx="2998470" cy="252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数据导入外呼系统，外呼线路搭建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084185" y="3110230"/>
            <a:ext cx="135255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STEP 05</a:t>
            </a:r>
            <a:endParaRPr lang="en-US" altLang="zh-CN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小规模测试</a:t>
            </a:r>
            <a:endParaRPr lang="zh-CN" altLang="en-US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225915" y="3168015"/>
            <a:ext cx="1601470" cy="414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小规模测试</a:t>
            </a:r>
            <a:endParaRPr lang="en-US" altLang="zh-CN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和再次调优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390255" y="4469130"/>
            <a:ext cx="115316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STEP 06</a:t>
            </a:r>
            <a:endParaRPr lang="en-US" altLang="zh-CN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批量外呼</a:t>
            </a:r>
            <a:endParaRPr lang="zh-CN" altLang="en-US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436735" y="4527550"/>
            <a:ext cx="1854200" cy="5759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根据您的设置批量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进行任务执行</a:t>
            </a:r>
            <a:endParaRPr lang="en-US" altLang="zh-CN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893685" y="5686425"/>
            <a:ext cx="110807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STEP 07</a:t>
            </a:r>
            <a:endParaRPr lang="en-US" altLang="zh-CN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报表</a:t>
            </a:r>
            <a:r>
              <a:rPr lang="zh-CN" altLang="en-US" sz="1200" b="1" dirty="0">
                <a:solidFill>
                  <a:srgbClr val="2236A8"/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endParaRPr lang="zh-CN" altLang="en-US" sz="1200" b="1" dirty="0">
              <a:solidFill>
                <a:srgbClr val="2236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9001125" y="5709285"/>
            <a:ext cx="1537335" cy="414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通过系统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cs typeface="+mn-ea"/>
              </a:rPr>
              <a:t>分析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cs typeface="+mn-ea"/>
            </a:endParaRPr>
          </a:p>
          <a:p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报表材料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71" name="等腰三角形 70"/>
          <p:cNvSpPr/>
          <p:nvPr/>
        </p:nvSpPr>
        <p:spPr>
          <a:xfrm rot="20140049">
            <a:off x="4528185" y="5145405"/>
            <a:ext cx="110490" cy="74295"/>
          </a:xfrm>
          <a:prstGeom prst="triangle">
            <a:avLst/>
          </a:prstGeom>
          <a:solidFill>
            <a:srgbClr val="4F7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1516860">
            <a:off x="4582795" y="3747770"/>
            <a:ext cx="110490" cy="74295"/>
          </a:xfrm>
          <a:prstGeom prst="triangle">
            <a:avLst/>
          </a:prstGeom>
          <a:solidFill>
            <a:srgbClr val="4F7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4205358">
            <a:off x="5659120" y="2899410"/>
            <a:ext cx="108585" cy="76200"/>
          </a:xfrm>
          <a:prstGeom prst="triangle">
            <a:avLst/>
          </a:prstGeom>
          <a:solidFill>
            <a:srgbClr val="4F7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7352127">
            <a:off x="7042150" y="3127375"/>
            <a:ext cx="108585" cy="76200"/>
          </a:xfrm>
          <a:prstGeom prst="triangle">
            <a:avLst/>
          </a:prstGeom>
          <a:solidFill>
            <a:srgbClr val="4F7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10150930">
            <a:off x="7776210" y="4286885"/>
            <a:ext cx="110490" cy="74295"/>
          </a:xfrm>
          <a:prstGeom prst="triangle">
            <a:avLst/>
          </a:prstGeom>
          <a:solidFill>
            <a:srgbClr val="4F7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12832840">
            <a:off x="7447280" y="5509895"/>
            <a:ext cx="110490" cy="74295"/>
          </a:xfrm>
          <a:prstGeom prst="triangle">
            <a:avLst/>
          </a:prstGeom>
          <a:solidFill>
            <a:srgbClr val="4F7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4850130" y="4555490"/>
            <a:ext cx="255587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rgbClr val="023DB5"/>
                </a:solidFill>
                <a:latin typeface="微软雅黑" panose="020B0503020204020204" charset="-122"/>
                <a:ea typeface="微软雅黑" panose="020B0503020204020204" charset="-122"/>
              </a:rPr>
              <a:t>成熟业务</a:t>
            </a:r>
            <a:r>
              <a:rPr lang="en-US" altLang="zh-CN" sz="1400" b="1" dirty="0">
                <a:solidFill>
                  <a:srgbClr val="023DB5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b="1" dirty="0">
                <a:solidFill>
                  <a:srgbClr val="023DB5"/>
                </a:solidFill>
                <a:latin typeface="微软雅黑" panose="020B0503020204020204" charset="-122"/>
                <a:ea typeface="微软雅黑" panose="020B0503020204020204" charset="-122"/>
              </a:rPr>
              <a:t>个工作日</a:t>
            </a:r>
            <a:endParaRPr lang="en-US" altLang="zh-CN" sz="1400" b="1" dirty="0">
              <a:solidFill>
                <a:srgbClr val="023DB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 b="1" dirty="0">
                <a:solidFill>
                  <a:srgbClr val="023DB5"/>
                </a:solidFill>
                <a:latin typeface="微软雅黑" panose="020B0503020204020204" charset="-122"/>
                <a:ea typeface="微软雅黑" panose="020B0503020204020204" charset="-122"/>
              </a:rPr>
              <a:t>新业务</a:t>
            </a:r>
            <a:r>
              <a:rPr lang="en-US" altLang="zh-CN" sz="1400" b="1" dirty="0">
                <a:solidFill>
                  <a:srgbClr val="023DB5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1400" b="1" dirty="0">
                <a:solidFill>
                  <a:srgbClr val="023DB5"/>
                </a:solidFill>
                <a:latin typeface="微软雅黑" panose="020B0503020204020204" charset="-122"/>
                <a:ea typeface="微软雅黑" panose="020B0503020204020204" charset="-122"/>
              </a:rPr>
              <a:t>个工作日上线</a:t>
            </a:r>
            <a:endParaRPr lang="zh-CN" altLang="en-US" sz="1400" b="1" dirty="0">
              <a:solidFill>
                <a:srgbClr val="023DB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483610" y="1231900"/>
            <a:ext cx="5887720" cy="501015"/>
            <a:chOff x="4370" y="1940"/>
            <a:chExt cx="9272" cy="789"/>
          </a:xfrm>
        </p:grpSpPr>
        <p:sp>
          <p:nvSpPr>
            <p:cNvPr id="6" name="矩形: 圆角 42"/>
            <p:cNvSpPr/>
            <p:nvPr/>
          </p:nvSpPr>
          <p:spPr>
            <a:xfrm>
              <a:off x="5332" y="1940"/>
              <a:ext cx="2967" cy="773"/>
            </a:xfrm>
            <a:prstGeom prst="roundRect">
              <a:avLst/>
            </a:prstGeom>
            <a:solidFill>
              <a:srgbClr val="223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加号 23"/>
            <p:cNvSpPr/>
            <p:nvPr/>
          </p:nvSpPr>
          <p:spPr>
            <a:xfrm>
              <a:off x="8788" y="2145"/>
              <a:ext cx="431" cy="453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25" name="矩形: 圆角 44"/>
            <p:cNvSpPr/>
            <p:nvPr/>
          </p:nvSpPr>
          <p:spPr>
            <a:xfrm>
              <a:off x="10416" y="1956"/>
              <a:ext cx="3226" cy="773"/>
            </a:xfrm>
            <a:prstGeom prst="roundRect">
              <a:avLst/>
            </a:prstGeom>
            <a:solidFill>
              <a:srgbClr val="2236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649" y="2080"/>
              <a:ext cx="2026" cy="628"/>
            </a:xfrm>
            <a:prstGeom prst="rect">
              <a:avLst/>
            </a:prstGeom>
            <a:solidFill>
              <a:srgbClr val="2236A8"/>
            </a:solidFill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运营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服务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339" y="2080"/>
              <a:ext cx="1961" cy="628"/>
            </a:xfrm>
            <a:prstGeom prst="rect">
              <a:avLst/>
            </a:prstGeom>
            <a:solidFill>
              <a:srgbClr val="2236A8"/>
            </a:solidFill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技术支持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370" y="2080"/>
              <a:ext cx="2424" cy="628"/>
            </a:xfrm>
            <a:prstGeom prst="rect">
              <a:avLst/>
            </a:prstGeom>
            <a:solidFill>
              <a:srgbClr val="2236A8"/>
            </a:solidFill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全过程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提供：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 descr="机器人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5280" y="4439920"/>
            <a:ext cx="532130" cy="532130"/>
          </a:xfrm>
          <a:prstGeom prst="rect">
            <a:avLst/>
          </a:prstGeom>
        </p:spPr>
      </p:pic>
      <p:pic>
        <p:nvPicPr>
          <p:cNvPr id="9" name="图片 8" descr="流程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265" y="5718175"/>
            <a:ext cx="526415" cy="526415"/>
          </a:xfrm>
          <a:prstGeom prst="rect">
            <a:avLst/>
          </a:prstGeom>
        </p:spPr>
      </p:pic>
      <p:pic>
        <p:nvPicPr>
          <p:cNvPr id="11" name="图片 10" descr="信封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3275" y="3147695"/>
            <a:ext cx="485775" cy="485775"/>
          </a:xfrm>
          <a:prstGeom prst="rect">
            <a:avLst/>
          </a:prstGeom>
        </p:spPr>
      </p:pic>
      <p:pic>
        <p:nvPicPr>
          <p:cNvPr id="12" name="图片 11" descr="地点线路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0745" y="2563495"/>
            <a:ext cx="443865" cy="443865"/>
          </a:xfrm>
          <a:prstGeom prst="rect">
            <a:avLst/>
          </a:prstGeom>
        </p:spPr>
      </p:pic>
      <p:pic>
        <p:nvPicPr>
          <p:cNvPr id="13" name="图片 12" descr="人员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3450" y="3151505"/>
            <a:ext cx="456565" cy="456565"/>
          </a:xfrm>
          <a:prstGeom prst="rect">
            <a:avLst/>
          </a:prstGeom>
        </p:spPr>
      </p:pic>
      <p:pic>
        <p:nvPicPr>
          <p:cNvPr id="14" name="图片 13" descr="人员关系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36510" y="4491990"/>
            <a:ext cx="515620" cy="534670"/>
          </a:xfrm>
          <a:prstGeom prst="rect">
            <a:avLst/>
          </a:prstGeom>
        </p:spPr>
      </p:pic>
      <p:pic>
        <p:nvPicPr>
          <p:cNvPr id="15" name="图片 14" descr="业务报表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57720" y="5761355"/>
            <a:ext cx="439420" cy="439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 descr="51miz-E1236606-3DF863CA-3840x19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15" y="-635"/>
            <a:ext cx="12204700" cy="6899275"/>
          </a:xfrm>
          <a:prstGeom prst="rect">
            <a:avLst/>
          </a:prstGeom>
        </p:spPr>
      </p:pic>
      <p:sp>
        <p:nvSpPr>
          <p:cNvPr id="16" name="矩形: 圆角 15"/>
          <p:cNvSpPr/>
          <p:nvPr>
            <p:custDataLst>
              <p:tags r:id="rId3"/>
            </p:custDataLst>
          </p:nvPr>
        </p:nvSpPr>
        <p:spPr>
          <a:xfrm>
            <a:off x="0" y="0"/>
            <a:ext cx="10922635" cy="6858000"/>
          </a:xfrm>
          <a:prstGeom prst="roundRect">
            <a:avLst>
              <a:gd name="adj" fmla="val 0"/>
            </a:avLst>
          </a:prstGeom>
          <a:gradFill>
            <a:gsLst>
              <a:gs pos="57000">
                <a:srgbClr val="D6E1EB">
                  <a:alpha val="80000"/>
                </a:srgbClr>
              </a:gs>
              <a:gs pos="79000">
                <a:schemeClr val="bg1">
                  <a:alpha val="0"/>
                </a:schemeClr>
              </a:gs>
            </a:gsLst>
            <a:lin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/>
              <a:cs typeface="+mn-cs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1035" y="1431925"/>
            <a:ext cx="11021060" cy="2546350"/>
          </a:xfrm>
        </p:spPr>
        <p:txBody>
          <a:bodyPr>
            <a:normAutofit fontScale="90000"/>
          </a:bodyPr>
          <a:p>
            <a:pPr algn="ctr"/>
            <a:r>
              <a:rPr lang="zh-CN" altLang="en-US" sz="7220" b="1" dirty="0">
                <a:solidFill>
                  <a:srgbClr val="023EB6"/>
                </a:solidFill>
                <a:effectLst>
                  <a:outerShdw blurRad="1524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智能外呼</a:t>
            </a:r>
            <a:r>
              <a:rPr lang="zh-CN" altLang="en-US" sz="7220" b="1" dirty="0">
                <a:solidFill>
                  <a:srgbClr val="023EB6"/>
                </a:solidFill>
                <a:effectLst>
                  <a:outerShdw blurRad="1524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机器人</a:t>
            </a:r>
            <a:br>
              <a:rPr lang="zh-CN" altLang="en-US" sz="7220" b="1" dirty="0">
                <a:solidFill>
                  <a:srgbClr val="023EB6"/>
                </a:solidFill>
                <a:effectLst>
                  <a:outerShdw blurRad="1524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</a:br>
            <a:r>
              <a:rPr lang="zh-CN" altLang="en-US" sz="7220" b="1" dirty="0">
                <a:solidFill>
                  <a:srgbClr val="023EB6"/>
                </a:solidFill>
                <a:effectLst>
                  <a:outerShdw blurRad="1524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解决方案</a:t>
            </a:r>
            <a:endParaRPr lang="zh-CN" altLang="en-US" sz="7220" b="1" dirty="0">
              <a:solidFill>
                <a:srgbClr val="023EB6"/>
              </a:solidFill>
              <a:effectLst>
                <a:outerShdw blurRad="152400" dist="38100" dir="2700000" algn="tl" rotWithShape="0">
                  <a:prstClr val="black">
                    <a:alpha val="27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6859270" y="4911090"/>
            <a:ext cx="3790950" cy="1092200"/>
            <a:chOff x="11322" y="7734"/>
            <a:chExt cx="5970" cy="1720"/>
          </a:xfrm>
        </p:grpSpPr>
        <p:sp>
          <p:nvSpPr>
            <p:cNvPr id="20" name="矩形 19"/>
            <p:cNvSpPr/>
            <p:nvPr>
              <p:custDataLst>
                <p:tags r:id="rId6"/>
              </p:custDataLst>
            </p:nvPr>
          </p:nvSpPr>
          <p:spPr>
            <a:xfrm>
              <a:off x="13191" y="7834"/>
              <a:ext cx="2232" cy="91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sz="3200" b="1" kern="0" dirty="0">
                  <a:solidFill>
                    <a:srgbClr val="013DB2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charset="-122"/>
                  <a:sym typeface="Calibri" panose="020F0502020204030204"/>
                </a:rPr>
                <a:t>97%</a:t>
              </a:r>
              <a:endParaRPr lang="en-US" sz="3200" b="1" kern="0" dirty="0">
                <a:solidFill>
                  <a:srgbClr val="013DB2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Calibri" panose="020F0502020204030204"/>
              </a:endParaRPr>
            </a:p>
          </p:txBody>
        </p:sp>
        <p:sp>
          <p:nvSpPr>
            <p:cNvPr id="21" name="圆角矩形 20"/>
            <p:cNvSpPr/>
            <p:nvPr>
              <p:custDataLst>
                <p:tags r:id="rId7"/>
              </p:custDataLst>
            </p:nvPr>
          </p:nvSpPr>
          <p:spPr>
            <a:xfrm>
              <a:off x="11322" y="7734"/>
              <a:ext cx="5970" cy="1720"/>
            </a:xfrm>
            <a:prstGeom prst="roundRect">
              <a:avLst>
                <a:gd name="adj" fmla="val 5614"/>
              </a:avLst>
            </a:prstGeom>
            <a:noFill/>
            <a:ln>
              <a:solidFill>
                <a:srgbClr val="023E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8"/>
              </p:custDataLst>
            </p:nvPr>
          </p:nvSpPr>
          <p:spPr>
            <a:xfrm>
              <a:off x="12891" y="8753"/>
              <a:ext cx="2832" cy="48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NLP</a:t>
              </a:r>
              <a:r>
                <a:rPr lang="zh-CN" altLang="en-US" sz="14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语义理解率</a:t>
              </a:r>
              <a:endParaRPr lang="zh-CN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2919730" y="4974590"/>
            <a:ext cx="141732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sz="3200" b="1" kern="0" dirty="0">
                <a:solidFill>
                  <a:srgbClr val="013DB2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Calibri" panose="020F0502020204030204"/>
              </a:rPr>
              <a:t>95%</a:t>
            </a:r>
            <a:endParaRPr lang="en-US" sz="3200" b="1" kern="0" dirty="0">
              <a:solidFill>
                <a:srgbClr val="013DB2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Calibri" panose="020F0502020204030204"/>
            </a:endParaRPr>
          </a:p>
        </p:txBody>
      </p:sp>
      <p:sp>
        <p:nvSpPr>
          <p:cNvPr id="6" name="圆角矩形 5"/>
          <p:cNvSpPr/>
          <p:nvPr>
            <p:custDataLst>
              <p:tags r:id="rId10"/>
            </p:custDataLst>
          </p:nvPr>
        </p:nvSpPr>
        <p:spPr>
          <a:xfrm>
            <a:off x="1732915" y="4911090"/>
            <a:ext cx="3790950" cy="1092200"/>
          </a:xfrm>
          <a:prstGeom prst="roundRect">
            <a:avLst>
              <a:gd name="adj" fmla="val 5614"/>
            </a:avLst>
          </a:prstGeom>
          <a:noFill/>
          <a:ln>
            <a:solidFill>
              <a:srgbClr val="023E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2729230" y="5558155"/>
            <a:ext cx="1798320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ASR</a:t>
            </a:r>
            <a:r>
              <a:rPr lang="zh-CN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字准率</a:t>
            </a:r>
            <a:endParaRPr lang="zh-CN" altLang="en-US" sz="1400" kern="0" dirty="0">
              <a:solidFill>
                <a:prstClr val="black">
                  <a:lumMod val="65000"/>
                  <a:lumOff val="3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2"/>
          <p:cNvSpPr/>
          <p:nvPr>
            <p:custDataLst>
              <p:tags r:id="rId1"/>
            </p:custDataLst>
          </p:nvPr>
        </p:nvSpPr>
        <p:spPr>
          <a:xfrm>
            <a:off x="391160" y="217805"/>
            <a:ext cx="3234055" cy="490220"/>
          </a:xfrm>
          <a:prstGeom prst="rect">
            <a:avLst/>
          </a:prstGeom>
          <a:noFill/>
          <a:ln w="9525">
            <a:noFill/>
          </a:ln>
        </p:spPr>
        <p:txBody>
          <a:bodyPr wrap="squar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私有化</a:t>
            </a:r>
            <a:r>
              <a:rPr lang="en-US" altLang="zh-CN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公有云服务</a:t>
            </a:r>
            <a:endParaRPr kumimoji="1" lang="zh-CN" altLang="en-US" sz="2600" b="1" dirty="0">
              <a:solidFill>
                <a:srgbClr val="2236A8"/>
              </a:solidFill>
              <a:sym typeface="+mn-ea"/>
            </a:endParaRPr>
          </a:p>
        </p:txBody>
      </p:sp>
      <p:cxnSp>
        <p:nvCxnSpPr>
          <p:cNvPr id="7" name="直线连接符 3"/>
          <p:cNvCxnSpPr/>
          <p:nvPr/>
        </p:nvCxnSpPr>
        <p:spPr>
          <a:xfrm flipH="1">
            <a:off x="6113523" y="2015190"/>
            <a:ext cx="12554" cy="3892758"/>
          </a:xfrm>
          <a:prstGeom prst="line">
            <a:avLst/>
          </a:prstGeom>
          <a:ln>
            <a:solidFill>
              <a:srgbClr val="4C5D7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275443" y="120362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SzPct val="25000"/>
            </a:pPr>
            <a:r>
              <a:rPr lang="zh-CN" altLang="en-US" b="1" dirty="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Lato"/>
              </a:rPr>
              <a:t>私有</a:t>
            </a:r>
            <a:r>
              <a:rPr lang="zh-CN" altLang="en-US" b="1" dirty="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Lato"/>
              </a:rPr>
              <a:t>化模式</a:t>
            </a:r>
            <a:endParaRPr lang="zh-CN" altLang="en-US" b="1" dirty="0">
              <a:solidFill>
                <a:srgbClr val="3A3A3A"/>
              </a:solidFill>
              <a:latin typeface="微软雅黑" panose="020B0503020204020204" charset="-122"/>
              <a:ea typeface="微软雅黑" panose="020B0503020204020204" charset="-122"/>
              <a:cs typeface="Lato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57115" y="120362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SzPct val="25000"/>
            </a:pPr>
            <a:r>
              <a:rPr lang="zh-CN" altLang="en-US" b="1" dirty="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Lato"/>
              </a:rPr>
              <a:t>公有云</a:t>
            </a:r>
            <a:r>
              <a:rPr lang="zh-CN" altLang="en-US" b="1" dirty="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Lato"/>
              </a:rPr>
              <a:t>模式</a:t>
            </a:r>
            <a:endParaRPr lang="zh-CN" altLang="en-US" b="1" dirty="0">
              <a:solidFill>
                <a:srgbClr val="3A3A3A"/>
              </a:solidFill>
              <a:latin typeface="微软雅黑" panose="020B0503020204020204" charset="-122"/>
              <a:ea typeface="微软雅黑" panose="020B0503020204020204" charset="-122"/>
              <a:cs typeface="Lato"/>
            </a:endParaRPr>
          </a:p>
        </p:txBody>
      </p:sp>
      <p:sp>
        <p:nvSpPr>
          <p:cNvPr id="29" name="文本框 28"/>
          <p:cNvSpPr txBox="1"/>
          <p:nvPr>
            <p:custDataLst>
              <p:tags r:id="rId2"/>
            </p:custDataLst>
          </p:nvPr>
        </p:nvSpPr>
        <p:spPr>
          <a:xfrm flipH="1">
            <a:off x="1651635" y="2410460"/>
            <a:ext cx="4202430" cy="920115"/>
          </a:xfrm>
          <a:prstGeom prst="rect">
            <a:avLst/>
          </a:prstGeom>
          <a:noFill/>
        </p:spPr>
        <p:txBody>
          <a:bodyPr wrap="square" lIns="91440" tIns="45720" rIns="91440" bIns="45720" rtlCol="0"/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监</a:t>
            </a:r>
            <a:r>
              <a:rPr lang="zh-CN" altLang="en-US" sz="1600" spc="9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控服务、异常告警实时响应</a:t>
            </a:r>
            <a:endParaRPr lang="zh-CN" altLang="en-US" sz="1600" spc="9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spc="9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以周/月/季度等不同时间维度</a:t>
            </a:r>
            <a:r>
              <a:rPr lang="zh-CN" altLang="en-US" sz="1600" spc="9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巡检</a:t>
            </a:r>
            <a:endParaRPr lang="zh-CN" altLang="en-US" sz="1600" spc="9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600" spc="9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 flipH="1">
            <a:off x="1866900" y="2015490"/>
            <a:ext cx="1875790" cy="38989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>
            <a:defPPr>
              <a:defRPr lang="zh-CN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800" spc="100">
                <a:solidFill>
                  <a:srgbClr val="2941B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巡检</a:t>
            </a:r>
            <a:r>
              <a:rPr lang="zh-CN" altLang="en-US" sz="1800" spc="100">
                <a:solidFill>
                  <a:srgbClr val="2941B3"/>
                </a:solidFill>
                <a:latin typeface="Arial" panose="020B0604020202020204" pitchFamily="34" charset="0"/>
                <a:ea typeface="微软雅黑" panose="020B0503020204020204" charset="-122"/>
              </a:rPr>
              <a:t>监控</a:t>
            </a:r>
            <a:endParaRPr lang="zh-CN" altLang="en-US" sz="1800" spc="100">
              <a:solidFill>
                <a:srgbClr val="2941B3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 flipH="1">
            <a:off x="1651635" y="3809365"/>
            <a:ext cx="3625215" cy="9201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zh-CN" altLang="en-US" sz="1600" spc="9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上线后可根据业务实际情况进行定制；有新模型版本上线时提供升级服务</a:t>
            </a:r>
            <a:endParaRPr lang="zh-CN" altLang="en-US" sz="1600" spc="9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 flipH="1">
            <a:off x="1866900" y="3409950"/>
            <a:ext cx="1703705" cy="38989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>
            <a:defPPr>
              <a:defRPr lang="zh-CN"/>
            </a:defPPr>
            <a:lvl1pPr>
              <a:defRPr sz="1400" b="1">
                <a:solidFill>
                  <a:schemeClr val="accent3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800" spc="100">
                <a:solidFill>
                  <a:srgbClr val="2941B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定制和升级</a:t>
            </a:r>
            <a:endParaRPr lang="zh-CN" altLang="en-US" sz="1800" spc="100">
              <a:solidFill>
                <a:srgbClr val="2941B3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6"/>
            </p:custDataLst>
          </p:nvPr>
        </p:nvSpPr>
        <p:spPr>
          <a:xfrm flipH="1">
            <a:off x="1651635" y="5141595"/>
            <a:ext cx="3441700" cy="9201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13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五级故障响应机制，从问题反馈</a:t>
            </a:r>
            <a:r>
              <a:rPr lang="en-US" altLang="zh-CN" sz="1600" spc="13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→</a:t>
            </a:r>
            <a:r>
              <a:rPr lang="zh-CN" altLang="en-US" sz="1600" spc="13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处理</a:t>
            </a:r>
            <a:r>
              <a:rPr lang="en-US" altLang="zh-CN" sz="1600" spc="13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→</a:t>
            </a:r>
            <a:r>
              <a:rPr lang="zh-CN" altLang="en-US" sz="1600" spc="13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备案的</a:t>
            </a:r>
            <a:r>
              <a:rPr lang="zh-CN" altLang="en-US" sz="1600" spc="13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管理流程</a:t>
            </a:r>
            <a:endParaRPr lang="zh-CN" altLang="en-US" sz="1600" spc="13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 flipH="1">
            <a:off x="1808480" y="4717415"/>
            <a:ext cx="1688465" cy="38989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>
            <a:defPPr>
              <a:defRPr lang="zh-CN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800" spc="100">
                <a:solidFill>
                  <a:srgbClr val="2941B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故障</a:t>
            </a:r>
            <a:r>
              <a:rPr lang="zh-CN" altLang="en-US" sz="1800" spc="100">
                <a:solidFill>
                  <a:srgbClr val="2941B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相应</a:t>
            </a:r>
            <a:endParaRPr lang="zh-CN" altLang="en-US" sz="1800" spc="100">
              <a:solidFill>
                <a:srgbClr val="2941B3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0" name="icon"/>
          <p:cNvGrpSpPr/>
          <p:nvPr>
            <p:custDataLst>
              <p:tags r:id="rId8"/>
            </p:custDataLst>
          </p:nvPr>
        </p:nvGrpSpPr>
        <p:grpSpPr>
          <a:xfrm rot="0">
            <a:off x="1409700" y="1945005"/>
            <a:ext cx="448945" cy="448945"/>
            <a:chOff x="9141768" y="29239518"/>
            <a:chExt cx="1526977" cy="1526977"/>
          </a:xfrm>
          <a:solidFill>
            <a:srgbClr val="2941B3"/>
          </a:solidFill>
        </p:grpSpPr>
        <p:sp>
          <p:nvSpPr>
            <p:cNvPr id="131" name="PA-任意多边形: 形状 1890"/>
            <p:cNvSpPr/>
            <p:nvPr>
              <p:custDataLst>
                <p:tags r:id="rId9"/>
              </p:custDataLst>
            </p:nvPr>
          </p:nvSpPr>
          <p:spPr bwMode="auto">
            <a:xfrm>
              <a:off x="9141768" y="29239518"/>
              <a:ext cx="1526977" cy="1526977"/>
            </a:xfrm>
            <a:custGeom>
              <a:avLst/>
              <a:gdLst>
                <a:gd name="connsiteX0" fmla="*/ 1526232 w 1526976"/>
                <a:gd name="connsiteY0" fmla="*/ 1430982 h 1526976"/>
                <a:gd name="connsiteX1" fmla="*/ 1526232 w 1526976"/>
                <a:gd name="connsiteY1" fmla="*/ 1526232 h 1526976"/>
                <a:gd name="connsiteX2" fmla="*/ 97482 w 1526976"/>
                <a:gd name="connsiteY2" fmla="*/ 1526232 h 1526976"/>
                <a:gd name="connsiteX3" fmla="*/ 2232 w 1526976"/>
                <a:gd name="connsiteY3" fmla="*/ 1526232 h 1526976"/>
                <a:gd name="connsiteX4" fmla="*/ 2232 w 1526976"/>
                <a:gd name="connsiteY4" fmla="*/ 1430982 h 1526976"/>
                <a:gd name="connsiteX5" fmla="*/ 2232 w 1526976"/>
                <a:gd name="connsiteY5" fmla="*/ 2232 h 1526976"/>
                <a:gd name="connsiteX6" fmla="*/ 97482 w 1526976"/>
                <a:gd name="connsiteY6" fmla="*/ 2232 h 1526976"/>
                <a:gd name="connsiteX7" fmla="*/ 97482 w 1526976"/>
                <a:gd name="connsiteY7" fmla="*/ 1430982 h 1526976"/>
                <a:gd name="connsiteX8" fmla="*/ 1526232 w 1526976"/>
                <a:gd name="connsiteY8" fmla="*/ 1430982 h 1526976"/>
                <a:gd name="connsiteX9" fmla="*/ 1335732 w 1526976"/>
                <a:gd name="connsiteY9" fmla="*/ 2232 h 1526976"/>
                <a:gd name="connsiteX10" fmla="*/ 960778 w 1526976"/>
                <a:gd name="connsiteY10" fmla="*/ 63532 h 1526976"/>
                <a:gd name="connsiteX11" fmla="*/ 1050911 w 1526976"/>
                <a:gd name="connsiteY11" fmla="*/ 173757 h 1526976"/>
                <a:gd name="connsiteX12" fmla="*/ 257842 w 1526976"/>
                <a:gd name="connsiteY12" fmla="*/ 822647 h 1526976"/>
                <a:gd name="connsiteX13" fmla="*/ 318117 w 1526976"/>
                <a:gd name="connsiteY13" fmla="*/ 896317 h 1526976"/>
                <a:gd name="connsiteX14" fmla="*/ 1111279 w 1526976"/>
                <a:gd name="connsiteY14" fmla="*/ 247427 h 1526976"/>
                <a:gd name="connsiteX15" fmla="*/ 1201412 w 1526976"/>
                <a:gd name="connsiteY15" fmla="*/ 357560 h 1526976"/>
                <a:gd name="connsiteX16" fmla="*/ 1335732 w 1526976"/>
                <a:gd name="connsiteY16" fmla="*/ 2232 h 1526976"/>
                <a:gd name="connsiteX17" fmla="*/ 1232205 w 1526976"/>
                <a:gd name="connsiteY17" fmla="*/ 545643 h 1526976"/>
                <a:gd name="connsiteX18" fmla="*/ 1145232 w 1526976"/>
                <a:gd name="connsiteY18" fmla="*/ 439323 h 1526976"/>
                <a:gd name="connsiteX19" fmla="*/ 1145232 w 1526976"/>
                <a:gd name="connsiteY19" fmla="*/ 1335732 h 1526976"/>
                <a:gd name="connsiteX20" fmla="*/ 1335732 w 1526976"/>
                <a:gd name="connsiteY20" fmla="*/ 1335732 h 1526976"/>
                <a:gd name="connsiteX21" fmla="*/ 1335732 w 1526976"/>
                <a:gd name="connsiteY21" fmla="*/ 271704 h 1526976"/>
                <a:gd name="connsiteX22" fmla="*/ 1232205 w 1526976"/>
                <a:gd name="connsiteY22" fmla="*/ 545643 h 1526976"/>
                <a:gd name="connsiteX23" fmla="*/ 573732 w 1526976"/>
                <a:gd name="connsiteY23" fmla="*/ 810277 h 1526976"/>
                <a:gd name="connsiteX24" fmla="*/ 573732 w 1526976"/>
                <a:gd name="connsiteY24" fmla="*/ 1335732 h 1526976"/>
                <a:gd name="connsiteX25" fmla="*/ 764232 w 1526976"/>
                <a:gd name="connsiteY25" fmla="*/ 1335732 h 1526976"/>
                <a:gd name="connsiteX26" fmla="*/ 764232 w 1526976"/>
                <a:gd name="connsiteY26" fmla="*/ 654472 h 1526976"/>
                <a:gd name="connsiteX27" fmla="*/ 573732 w 1526976"/>
                <a:gd name="connsiteY27" fmla="*/ 810277 h 1526976"/>
                <a:gd name="connsiteX28" fmla="*/ 304678 w 1526976"/>
                <a:gd name="connsiteY28" fmla="*/ 1030355 h 1526976"/>
                <a:gd name="connsiteX29" fmla="*/ 287982 w 1526976"/>
                <a:gd name="connsiteY29" fmla="*/ 1009891 h 1526976"/>
                <a:gd name="connsiteX30" fmla="*/ 287982 w 1526976"/>
                <a:gd name="connsiteY30" fmla="*/ 1335732 h 1526976"/>
                <a:gd name="connsiteX31" fmla="*/ 478482 w 1526976"/>
                <a:gd name="connsiteY31" fmla="*/ 1335732 h 1526976"/>
                <a:gd name="connsiteX32" fmla="*/ 478482 w 1526976"/>
                <a:gd name="connsiteY32" fmla="*/ 888132 h 1526976"/>
                <a:gd name="connsiteX33" fmla="*/ 304678 w 1526976"/>
                <a:gd name="connsiteY33" fmla="*/ 1030355 h 1526976"/>
                <a:gd name="connsiteX34" fmla="*/ 859482 w 1526976"/>
                <a:gd name="connsiteY34" fmla="*/ 576524 h 1526976"/>
                <a:gd name="connsiteX35" fmla="*/ 859482 w 1526976"/>
                <a:gd name="connsiteY35" fmla="*/ 1335732 h 1526976"/>
                <a:gd name="connsiteX36" fmla="*/ 1049982 w 1526976"/>
                <a:gd name="connsiteY36" fmla="*/ 1335732 h 1526976"/>
                <a:gd name="connsiteX37" fmla="*/ 1049982 w 1526976"/>
                <a:gd name="connsiteY37" fmla="*/ 420627 h 1526976"/>
                <a:gd name="connsiteX38" fmla="*/ 859482 w 1526976"/>
                <a:gd name="connsiteY38" fmla="*/ 576524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26976" h="1526976">
                  <a:moveTo>
                    <a:pt x="1526232" y="1430982"/>
                  </a:moveTo>
                  <a:lnTo>
                    <a:pt x="1526232" y="1526232"/>
                  </a:lnTo>
                  <a:lnTo>
                    <a:pt x="97482" y="1526232"/>
                  </a:lnTo>
                  <a:lnTo>
                    <a:pt x="2232" y="1526232"/>
                  </a:lnTo>
                  <a:lnTo>
                    <a:pt x="2232" y="1430982"/>
                  </a:lnTo>
                  <a:lnTo>
                    <a:pt x="2232" y="2232"/>
                  </a:lnTo>
                  <a:lnTo>
                    <a:pt x="97482" y="2232"/>
                  </a:lnTo>
                  <a:lnTo>
                    <a:pt x="97482" y="1430982"/>
                  </a:lnTo>
                  <a:lnTo>
                    <a:pt x="1526232" y="1430982"/>
                  </a:lnTo>
                  <a:close/>
                  <a:moveTo>
                    <a:pt x="1335732" y="2232"/>
                  </a:moveTo>
                  <a:lnTo>
                    <a:pt x="960778" y="63532"/>
                  </a:lnTo>
                  <a:lnTo>
                    <a:pt x="1050911" y="173757"/>
                  </a:lnTo>
                  <a:lnTo>
                    <a:pt x="257842" y="822647"/>
                  </a:lnTo>
                  <a:lnTo>
                    <a:pt x="318117" y="896317"/>
                  </a:lnTo>
                  <a:lnTo>
                    <a:pt x="1111279" y="247427"/>
                  </a:lnTo>
                  <a:lnTo>
                    <a:pt x="1201412" y="357560"/>
                  </a:lnTo>
                  <a:lnTo>
                    <a:pt x="1335732" y="2232"/>
                  </a:lnTo>
                  <a:close/>
                  <a:moveTo>
                    <a:pt x="1232205" y="545643"/>
                  </a:moveTo>
                  <a:lnTo>
                    <a:pt x="1145232" y="439323"/>
                  </a:lnTo>
                  <a:lnTo>
                    <a:pt x="1145232" y="1335732"/>
                  </a:lnTo>
                  <a:lnTo>
                    <a:pt x="1335732" y="1335732"/>
                  </a:lnTo>
                  <a:lnTo>
                    <a:pt x="1335732" y="271704"/>
                  </a:lnTo>
                  <a:lnTo>
                    <a:pt x="1232205" y="545643"/>
                  </a:lnTo>
                  <a:close/>
                  <a:moveTo>
                    <a:pt x="573732" y="810277"/>
                  </a:moveTo>
                  <a:lnTo>
                    <a:pt x="573732" y="1335732"/>
                  </a:lnTo>
                  <a:lnTo>
                    <a:pt x="764232" y="1335732"/>
                  </a:lnTo>
                  <a:lnTo>
                    <a:pt x="764232" y="654472"/>
                  </a:lnTo>
                  <a:lnTo>
                    <a:pt x="573732" y="810277"/>
                  </a:lnTo>
                  <a:close/>
                  <a:moveTo>
                    <a:pt x="304678" y="1030355"/>
                  </a:moveTo>
                  <a:lnTo>
                    <a:pt x="287982" y="1009891"/>
                  </a:lnTo>
                  <a:lnTo>
                    <a:pt x="287982" y="1335732"/>
                  </a:lnTo>
                  <a:lnTo>
                    <a:pt x="478482" y="1335732"/>
                  </a:lnTo>
                  <a:lnTo>
                    <a:pt x="478482" y="888132"/>
                  </a:lnTo>
                  <a:lnTo>
                    <a:pt x="304678" y="1030355"/>
                  </a:lnTo>
                  <a:close/>
                  <a:moveTo>
                    <a:pt x="859482" y="576524"/>
                  </a:moveTo>
                  <a:lnTo>
                    <a:pt x="859482" y="1335732"/>
                  </a:lnTo>
                  <a:lnTo>
                    <a:pt x="1049982" y="1335732"/>
                  </a:lnTo>
                  <a:lnTo>
                    <a:pt x="1049982" y="420627"/>
                  </a:lnTo>
                  <a:lnTo>
                    <a:pt x="859482" y="5765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32" tIns="91416" rIns="182832" bIns="91416" numCol="1" rtlCol="0" anchor="t" anchorCtr="0" compatLnSpc="1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en-US" sz="72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9" name="icon"/>
          <p:cNvSpPr/>
          <p:nvPr>
            <p:custDataLst>
              <p:tags r:id="rId10"/>
            </p:custDataLst>
          </p:nvPr>
        </p:nvSpPr>
        <p:spPr bwMode="auto">
          <a:xfrm>
            <a:off x="1417320" y="3441700"/>
            <a:ext cx="449580" cy="290830"/>
          </a:xfrm>
          <a:custGeom>
            <a:avLst/>
            <a:gdLst>
              <a:gd name="connsiteX0" fmla="*/ 300256 w 600511"/>
              <a:gd name="connsiteY0" fmla="*/ 167028 h 384087"/>
              <a:gd name="connsiteX1" fmla="*/ 307074 w 600511"/>
              <a:gd name="connsiteY1" fmla="*/ 173834 h 384087"/>
              <a:gd name="connsiteX2" fmla="*/ 408378 w 600511"/>
              <a:gd name="connsiteY2" fmla="*/ 274950 h 384087"/>
              <a:gd name="connsiteX3" fmla="*/ 408378 w 600511"/>
              <a:gd name="connsiteY3" fmla="*/ 288562 h 384087"/>
              <a:gd name="connsiteX4" fmla="*/ 401560 w 600511"/>
              <a:gd name="connsiteY4" fmla="*/ 291235 h 384087"/>
              <a:gd name="connsiteX5" fmla="*/ 394741 w 600511"/>
              <a:gd name="connsiteY5" fmla="*/ 288562 h 384087"/>
              <a:gd name="connsiteX6" fmla="*/ 309996 w 600511"/>
              <a:gd name="connsiteY6" fmla="*/ 203974 h 384087"/>
              <a:gd name="connsiteX7" fmla="*/ 309996 w 600511"/>
              <a:gd name="connsiteY7" fmla="*/ 374364 h 384087"/>
              <a:gd name="connsiteX8" fmla="*/ 300256 w 600511"/>
              <a:gd name="connsiteY8" fmla="*/ 384087 h 384087"/>
              <a:gd name="connsiteX9" fmla="*/ 290515 w 600511"/>
              <a:gd name="connsiteY9" fmla="*/ 374364 h 384087"/>
              <a:gd name="connsiteX10" fmla="*/ 290515 w 600511"/>
              <a:gd name="connsiteY10" fmla="*/ 203974 h 384087"/>
              <a:gd name="connsiteX11" fmla="*/ 206013 w 600511"/>
              <a:gd name="connsiteY11" fmla="*/ 288562 h 384087"/>
              <a:gd name="connsiteX12" fmla="*/ 192376 w 600511"/>
              <a:gd name="connsiteY12" fmla="*/ 288562 h 384087"/>
              <a:gd name="connsiteX13" fmla="*/ 192376 w 600511"/>
              <a:gd name="connsiteY13" fmla="*/ 274950 h 384087"/>
              <a:gd name="connsiteX14" fmla="*/ 293437 w 600511"/>
              <a:gd name="connsiteY14" fmla="*/ 173834 h 384087"/>
              <a:gd name="connsiteX15" fmla="*/ 331913 w 600511"/>
              <a:gd name="connsiteY15" fmla="*/ 0 h 384087"/>
              <a:gd name="connsiteX16" fmla="*/ 490442 w 600511"/>
              <a:gd name="connsiteY16" fmla="*/ 111580 h 384087"/>
              <a:gd name="connsiteX17" fmla="*/ 600511 w 600511"/>
              <a:gd name="connsiteY17" fmla="*/ 246496 h 384087"/>
              <a:gd name="connsiteX18" fmla="*/ 462437 w 600511"/>
              <a:gd name="connsiteY18" fmla="*/ 384087 h 384087"/>
              <a:gd name="connsiteX19" fmla="*/ 383295 w 600511"/>
              <a:gd name="connsiteY19" fmla="*/ 384087 h 384087"/>
              <a:gd name="connsiteX20" fmla="*/ 373797 w 600511"/>
              <a:gd name="connsiteY20" fmla="*/ 374363 h 384087"/>
              <a:gd name="connsiteX21" fmla="*/ 383295 w 600511"/>
              <a:gd name="connsiteY21" fmla="*/ 364640 h 384087"/>
              <a:gd name="connsiteX22" fmla="*/ 462437 w 600511"/>
              <a:gd name="connsiteY22" fmla="*/ 364640 h 384087"/>
              <a:gd name="connsiteX23" fmla="*/ 581273 w 600511"/>
              <a:gd name="connsiteY23" fmla="*/ 246496 h 384087"/>
              <a:gd name="connsiteX24" fmla="*/ 481675 w 600511"/>
              <a:gd name="connsiteY24" fmla="*/ 129812 h 384087"/>
              <a:gd name="connsiteX25" fmla="*/ 475587 w 600511"/>
              <a:gd name="connsiteY25" fmla="*/ 128839 h 384087"/>
              <a:gd name="connsiteX26" fmla="*/ 473883 w 600511"/>
              <a:gd name="connsiteY26" fmla="*/ 123005 h 384087"/>
              <a:gd name="connsiteX27" fmla="*/ 331913 w 600511"/>
              <a:gd name="connsiteY27" fmla="*/ 19448 h 384087"/>
              <a:gd name="connsiteX28" fmla="*/ 191404 w 600511"/>
              <a:gd name="connsiteY28" fmla="*/ 119116 h 384087"/>
              <a:gd name="connsiteX29" fmla="*/ 187508 w 600511"/>
              <a:gd name="connsiteY29" fmla="*/ 130541 h 384087"/>
              <a:gd name="connsiteX30" fmla="*/ 177280 w 600511"/>
              <a:gd name="connsiteY30" fmla="*/ 123978 h 384087"/>
              <a:gd name="connsiteX31" fmla="*/ 137830 w 600511"/>
              <a:gd name="connsiteY31" fmla="*/ 112795 h 384087"/>
              <a:gd name="connsiteX32" fmla="*/ 62584 w 600511"/>
              <a:gd name="connsiteY32" fmla="*/ 187911 h 384087"/>
              <a:gd name="connsiteX33" fmla="*/ 63071 w 600511"/>
              <a:gd name="connsiteY33" fmla="*/ 195933 h 384087"/>
              <a:gd name="connsiteX34" fmla="*/ 58444 w 600511"/>
              <a:gd name="connsiteY34" fmla="*/ 200552 h 384087"/>
              <a:gd name="connsiteX35" fmla="*/ 19481 w 600511"/>
              <a:gd name="connsiteY35" fmla="*/ 274695 h 384087"/>
              <a:gd name="connsiteX36" fmla="*/ 109826 w 600511"/>
              <a:gd name="connsiteY36" fmla="*/ 364640 h 384087"/>
              <a:gd name="connsiteX37" fmla="*/ 111774 w 600511"/>
              <a:gd name="connsiteY37" fmla="*/ 364640 h 384087"/>
              <a:gd name="connsiteX38" fmla="*/ 114696 w 600511"/>
              <a:gd name="connsiteY38" fmla="*/ 364640 h 384087"/>
              <a:gd name="connsiteX39" fmla="*/ 217217 w 600511"/>
              <a:gd name="connsiteY39" fmla="*/ 364640 h 384087"/>
              <a:gd name="connsiteX40" fmla="*/ 226957 w 600511"/>
              <a:gd name="connsiteY40" fmla="*/ 374363 h 384087"/>
              <a:gd name="connsiteX41" fmla="*/ 217217 w 600511"/>
              <a:gd name="connsiteY41" fmla="*/ 384087 h 384087"/>
              <a:gd name="connsiteX42" fmla="*/ 115183 w 600511"/>
              <a:gd name="connsiteY42" fmla="*/ 384087 h 384087"/>
              <a:gd name="connsiteX43" fmla="*/ 113479 w 600511"/>
              <a:gd name="connsiteY43" fmla="*/ 384087 h 384087"/>
              <a:gd name="connsiteX44" fmla="*/ 111287 w 600511"/>
              <a:gd name="connsiteY44" fmla="*/ 384087 h 384087"/>
              <a:gd name="connsiteX45" fmla="*/ 0 w 600511"/>
              <a:gd name="connsiteY45" fmla="*/ 274695 h 384087"/>
              <a:gd name="connsiteX46" fmla="*/ 43102 w 600511"/>
              <a:gd name="connsiteY46" fmla="*/ 187668 h 384087"/>
              <a:gd name="connsiteX47" fmla="*/ 137830 w 600511"/>
              <a:gd name="connsiteY47" fmla="*/ 93348 h 384087"/>
              <a:gd name="connsiteX48" fmla="*/ 177280 w 600511"/>
              <a:gd name="connsiteY48" fmla="*/ 102099 h 384087"/>
              <a:gd name="connsiteX49" fmla="*/ 331913 w 600511"/>
              <a:gd name="connsiteY49" fmla="*/ 0 h 38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0511" h="384087">
                <a:moveTo>
                  <a:pt x="300256" y="167028"/>
                </a:moveTo>
                <a:lnTo>
                  <a:pt x="307074" y="173834"/>
                </a:lnTo>
                <a:lnTo>
                  <a:pt x="408378" y="274950"/>
                </a:lnTo>
                <a:cubicBezTo>
                  <a:pt x="412031" y="278596"/>
                  <a:pt x="412031" y="284673"/>
                  <a:pt x="408378" y="288562"/>
                </a:cubicBezTo>
                <a:cubicBezTo>
                  <a:pt x="406430" y="290506"/>
                  <a:pt x="403995" y="291235"/>
                  <a:pt x="401560" y="291235"/>
                </a:cubicBezTo>
                <a:cubicBezTo>
                  <a:pt x="399125" y="291235"/>
                  <a:pt x="396446" y="290506"/>
                  <a:pt x="394741" y="288562"/>
                </a:cubicBezTo>
                <a:lnTo>
                  <a:pt x="309996" y="203974"/>
                </a:lnTo>
                <a:lnTo>
                  <a:pt x="309996" y="374364"/>
                </a:lnTo>
                <a:cubicBezTo>
                  <a:pt x="309996" y="379712"/>
                  <a:pt x="305613" y="384087"/>
                  <a:pt x="300256" y="384087"/>
                </a:cubicBezTo>
                <a:cubicBezTo>
                  <a:pt x="294898" y="384087"/>
                  <a:pt x="290515" y="379712"/>
                  <a:pt x="290515" y="374364"/>
                </a:cubicBezTo>
                <a:lnTo>
                  <a:pt x="290515" y="203974"/>
                </a:lnTo>
                <a:lnTo>
                  <a:pt x="206013" y="288562"/>
                </a:lnTo>
                <a:cubicBezTo>
                  <a:pt x="202117" y="292208"/>
                  <a:pt x="196029" y="292208"/>
                  <a:pt x="192376" y="288562"/>
                </a:cubicBezTo>
                <a:cubicBezTo>
                  <a:pt x="188480" y="284673"/>
                  <a:pt x="188480" y="278596"/>
                  <a:pt x="192376" y="274950"/>
                </a:cubicBezTo>
                <a:lnTo>
                  <a:pt x="293437" y="173834"/>
                </a:lnTo>
                <a:close/>
                <a:moveTo>
                  <a:pt x="331913" y="0"/>
                </a:moveTo>
                <a:cubicBezTo>
                  <a:pt x="403750" y="0"/>
                  <a:pt x="466577" y="44729"/>
                  <a:pt x="490442" y="111580"/>
                </a:cubicBezTo>
                <a:cubicBezTo>
                  <a:pt x="554730" y="124707"/>
                  <a:pt x="600511" y="180618"/>
                  <a:pt x="600511" y="246496"/>
                </a:cubicBezTo>
                <a:cubicBezTo>
                  <a:pt x="600511" y="322342"/>
                  <a:pt x="538658" y="384087"/>
                  <a:pt x="462437" y="384087"/>
                </a:cubicBezTo>
                <a:lnTo>
                  <a:pt x="383295" y="384087"/>
                </a:lnTo>
                <a:cubicBezTo>
                  <a:pt x="377937" y="384087"/>
                  <a:pt x="373797" y="379711"/>
                  <a:pt x="373797" y="374363"/>
                </a:cubicBezTo>
                <a:cubicBezTo>
                  <a:pt x="373797" y="369015"/>
                  <a:pt x="377937" y="364640"/>
                  <a:pt x="383295" y="364640"/>
                </a:cubicBezTo>
                <a:lnTo>
                  <a:pt x="462437" y="364640"/>
                </a:lnTo>
                <a:cubicBezTo>
                  <a:pt x="527943" y="364640"/>
                  <a:pt x="581273" y="311645"/>
                  <a:pt x="581273" y="246496"/>
                </a:cubicBezTo>
                <a:cubicBezTo>
                  <a:pt x="581273" y="188154"/>
                  <a:pt x="539389" y="139049"/>
                  <a:pt x="481675" y="129812"/>
                </a:cubicBezTo>
                <a:lnTo>
                  <a:pt x="475587" y="128839"/>
                </a:lnTo>
                <a:lnTo>
                  <a:pt x="473883" y="123005"/>
                </a:lnTo>
                <a:cubicBezTo>
                  <a:pt x="454158" y="61016"/>
                  <a:pt x="397175" y="19448"/>
                  <a:pt x="331913" y="19448"/>
                </a:cubicBezTo>
                <a:cubicBezTo>
                  <a:pt x="268842" y="19448"/>
                  <a:pt x="212346" y="59558"/>
                  <a:pt x="191404" y="119116"/>
                </a:cubicBezTo>
                <a:lnTo>
                  <a:pt x="187508" y="130541"/>
                </a:lnTo>
                <a:lnTo>
                  <a:pt x="177280" y="123978"/>
                </a:lnTo>
                <a:cubicBezTo>
                  <a:pt x="165348" y="116685"/>
                  <a:pt x="151711" y="112795"/>
                  <a:pt x="137830" y="112795"/>
                </a:cubicBezTo>
                <a:cubicBezTo>
                  <a:pt x="96189" y="112795"/>
                  <a:pt x="62584" y="146585"/>
                  <a:pt x="62584" y="187911"/>
                </a:cubicBezTo>
                <a:lnTo>
                  <a:pt x="63071" y="195933"/>
                </a:lnTo>
                <a:lnTo>
                  <a:pt x="58444" y="200552"/>
                </a:lnTo>
                <a:cubicBezTo>
                  <a:pt x="34092" y="217325"/>
                  <a:pt x="19481" y="245038"/>
                  <a:pt x="19481" y="274695"/>
                </a:cubicBezTo>
                <a:cubicBezTo>
                  <a:pt x="19481" y="324286"/>
                  <a:pt x="59905" y="364640"/>
                  <a:pt x="109826" y="364640"/>
                </a:cubicBezTo>
                <a:lnTo>
                  <a:pt x="111774" y="364640"/>
                </a:lnTo>
                <a:cubicBezTo>
                  <a:pt x="112748" y="364640"/>
                  <a:pt x="113722" y="364883"/>
                  <a:pt x="114696" y="364640"/>
                </a:cubicBezTo>
                <a:lnTo>
                  <a:pt x="217217" y="364640"/>
                </a:lnTo>
                <a:cubicBezTo>
                  <a:pt x="222574" y="364640"/>
                  <a:pt x="226957" y="369015"/>
                  <a:pt x="226957" y="374363"/>
                </a:cubicBezTo>
                <a:cubicBezTo>
                  <a:pt x="226957" y="379711"/>
                  <a:pt x="222574" y="384087"/>
                  <a:pt x="217217" y="384087"/>
                </a:cubicBezTo>
                <a:lnTo>
                  <a:pt x="115183" y="384087"/>
                </a:lnTo>
                <a:cubicBezTo>
                  <a:pt x="114696" y="384087"/>
                  <a:pt x="113966" y="384087"/>
                  <a:pt x="113479" y="384087"/>
                </a:cubicBezTo>
                <a:cubicBezTo>
                  <a:pt x="112748" y="384087"/>
                  <a:pt x="112018" y="384087"/>
                  <a:pt x="111287" y="384087"/>
                </a:cubicBezTo>
                <a:cubicBezTo>
                  <a:pt x="49190" y="384087"/>
                  <a:pt x="0" y="334982"/>
                  <a:pt x="0" y="274695"/>
                </a:cubicBezTo>
                <a:cubicBezTo>
                  <a:pt x="0" y="240662"/>
                  <a:pt x="16072" y="208331"/>
                  <a:pt x="43102" y="187668"/>
                </a:cubicBezTo>
                <a:cubicBezTo>
                  <a:pt x="43346" y="135646"/>
                  <a:pt x="85718" y="93348"/>
                  <a:pt x="137830" y="93348"/>
                </a:cubicBezTo>
                <a:cubicBezTo>
                  <a:pt x="151467" y="93348"/>
                  <a:pt x="164861" y="96508"/>
                  <a:pt x="177280" y="102099"/>
                </a:cubicBezTo>
                <a:cubicBezTo>
                  <a:pt x="203580" y="40597"/>
                  <a:pt x="264459" y="0"/>
                  <a:pt x="331913" y="0"/>
                </a:cubicBezTo>
                <a:close/>
              </a:path>
            </a:pathLst>
          </a:custGeom>
          <a:solidFill>
            <a:srgbClr val="2941B3"/>
          </a:solidFill>
          <a:ln>
            <a:noFill/>
          </a:ln>
        </p:spPr>
      </p:sp>
      <p:grpSp>
        <p:nvGrpSpPr>
          <p:cNvPr id="25" name="icon"/>
          <p:cNvGrpSpPr/>
          <p:nvPr>
            <p:custDataLst>
              <p:tags r:id="rId11"/>
            </p:custDataLst>
          </p:nvPr>
        </p:nvGrpSpPr>
        <p:grpSpPr>
          <a:xfrm rot="0">
            <a:off x="1517650" y="4714875"/>
            <a:ext cx="290830" cy="370840"/>
            <a:chOff x="10831279" y="18952517"/>
            <a:chExt cx="1196578" cy="1526977"/>
          </a:xfrm>
          <a:solidFill>
            <a:srgbClr val="2941B3"/>
          </a:solidFill>
        </p:grpSpPr>
        <p:sp>
          <p:nvSpPr>
            <p:cNvPr id="27" name="PA-任意多边形: 形状 1782"/>
            <p:cNvSpPr/>
            <p:nvPr>
              <p:custDataLst>
                <p:tags r:id="rId12"/>
              </p:custDataLst>
            </p:nvPr>
          </p:nvSpPr>
          <p:spPr bwMode="auto">
            <a:xfrm>
              <a:off x="10831279" y="18952517"/>
              <a:ext cx="1196578" cy="1526977"/>
            </a:xfrm>
            <a:custGeom>
              <a:avLst/>
              <a:gdLst>
                <a:gd name="connsiteX0" fmla="*/ 1163256 w 1196578"/>
                <a:gd name="connsiteY0" fmla="*/ 149100 h 1526976"/>
                <a:gd name="connsiteX1" fmla="*/ 849365 w 1196578"/>
                <a:gd name="connsiteY1" fmla="*/ 149100 h 1526976"/>
                <a:gd name="connsiteX2" fmla="*/ 711854 w 1196578"/>
                <a:gd name="connsiteY2" fmla="*/ 11589 h 1526976"/>
                <a:gd name="connsiteX3" fmla="*/ 666661 w 1196578"/>
                <a:gd name="connsiteY3" fmla="*/ 11589 h 1526976"/>
                <a:gd name="connsiteX4" fmla="*/ 519794 w 1196578"/>
                <a:gd name="connsiteY4" fmla="*/ 158458 h 1526976"/>
                <a:gd name="connsiteX5" fmla="*/ 519794 w 1196578"/>
                <a:gd name="connsiteY5" fmla="*/ 203651 h 1526976"/>
                <a:gd name="connsiteX6" fmla="*/ 657305 w 1196578"/>
                <a:gd name="connsiteY6" fmla="*/ 341162 h 1526976"/>
                <a:gd name="connsiteX7" fmla="*/ 657305 w 1196578"/>
                <a:gd name="connsiteY7" fmla="*/ 455742 h 1526976"/>
                <a:gd name="connsiteX8" fmla="*/ 417644 w 1196578"/>
                <a:gd name="connsiteY8" fmla="*/ 455742 h 1526976"/>
                <a:gd name="connsiteX9" fmla="*/ 385688 w 1196578"/>
                <a:gd name="connsiteY9" fmla="*/ 487696 h 1526976"/>
                <a:gd name="connsiteX10" fmla="*/ 385688 w 1196578"/>
                <a:gd name="connsiteY10" fmla="*/ 551605 h 1526976"/>
                <a:gd name="connsiteX11" fmla="*/ 257869 w 1196578"/>
                <a:gd name="connsiteY11" fmla="*/ 551605 h 1526976"/>
                <a:gd name="connsiteX12" fmla="*/ 257869 w 1196578"/>
                <a:gd name="connsiteY12" fmla="*/ 487696 h 1526976"/>
                <a:gd name="connsiteX13" fmla="*/ 225912 w 1196578"/>
                <a:gd name="connsiteY13" fmla="*/ 455742 h 1526976"/>
                <a:gd name="connsiteX14" fmla="*/ 34186 w 1196578"/>
                <a:gd name="connsiteY14" fmla="*/ 455742 h 1526976"/>
                <a:gd name="connsiteX15" fmla="*/ 2232 w 1196578"/>
                <a:gd name="connsiteY15" fmla="*/ 487696 h 1526976"/>
                <a:gd name="connsiteX16" fmla="*/ 2232 w 1196578"/>
                <a:gd name="connsiteY16" fmla="*/ 679425 h 1526976"/>
                <a:gd name="connsiteX17" fmla="*/ 34186 w 1196578"/>
                <a:gd name="connsiteY17" fmla="*/ 711378 h 1526976"/>
                <a:gd name="connsiteX18" fmla="*/ 95964 w 1196578"/>
                <a:gd name="connsiteY18" fmla="*/ 711378 h 1526976"/>
                <a:gd name="connsiteX19" fmla="*/ 95964 w 1196578"/>
                <a:gd name="connsiteY19" fmla="*/ 990574 h 1526976"/>
                <a:gd name="connsiteX20" fmla="*/ 127918 w 1196578"/>
                <a:gd name="connsiteY20" fmla="*/ 1022530 h 1526976"/>
                <a:gd name="connsiteX21" fmla="*/ 411992 w 1196578"/>
                <a:gd name="connsiteY21" fmla="*/ 1022530 h 1526976"/>
                <a:gd name="connsiteX22" fmla="*/ 381196 w 1196578"/>
                <a:gd name="connsiteY22" fmla="*/ 1053326 h 1526976"/>
                <a:gd name="connsiteX23" fmla="*/ 381196 w 1196578"/>
                <a:gd name="connsiteY23" fmla="*/ 1098516 h 1526976"/>
                <a:gd name="connsiteX24" fmla="*/ 403792 w 1196578"/>
                <a:gd name="connsiteY24" fmla="*/ 1107874 h 1526976"/>
                <a:gd name="connsiteX25" fmla="*/ 426387 w 1196578"/>
                <a:gd name="connsiteY25" fmla="*/ 1098516 h 1526976"/>
                <a:gd name="connsiteX26" fmla="*/ 471217 w 1196578"/>
                <a:gd name="connsiteY26" fmla="*/ 1053686 h 1526976"/>
                <a:gd name="connsiteX27" fmla="*/ 528697 w 1196578"/>
                <a:gd name="connsiteY27" fmla="*/ 1123754 h 1526976"/>
                <a:gd name="connsiteX28" fmla="*/ 657299 w 1196578"/>
                <a:gd name="connsiteY28" fmla="*/ 1172984 h 1526976"/>
                <a:gd name="connsiteX29" fmla="*/ 657299 w 1196578"/>
                <a:gd name="connsiteY29" fmla="*/ 1270591 h 1526976"/>
                <a:gd name="connsiteX30" fmla="*/ 529480 w 1196578"/>
                <a:gd name="connsiteY30" fmla="*/ 1270591 h 1526976"/>
                <a:gd name="connsiteX31" fmla="*/ 497527 w 1196578"/>
                <a:gd name="connsiteY31" fmla="*/ 1302548 h 1526976"/>
                <a:gd name="connsiteX32" fmla="*/ 497527 w 1196578"/>
                <a:gd name="connsiteY32" fmla="*/ 1494277 h 1526976"/>
                <a:gd name="connsiteX33" fmla="*/ 529480 w 1196578"/>
                <a:gd name="connsiteY33" fmla="*/ 1526230 h 1526976"/>
                <a:gd name="connsiteX34" fmla="*/ 849029 w 1196578"/>
                <a:gd name="connsiteY34" fmla="*/ 1526230 h 1526976"/>
                <a:gd name="connsiteX35" fmla="*/ 880982 w 1196578"/>
                <a:gd name="connsiteY35" fmla="*/ 1494277 h 1526976"/>
                <a:gd name="connsiteX36" fmla="*/ 880982 w 1196578"/>
                <a:gd name="connsiteY36" fmla="*/ 1302548 h 1526976"/>
                <a:gd name="connsiteX37" fmla="*/ 849029 w 1196578"/>
                <a:gd name="connsiteY37" fmla="*/ 1270591 h 1526976"/>
                <a:gd name="connsiteX38" fmla="*/ 721209 w 1196578"/>
                <a:gd name="connsiteY38" fmla="*/ 1270591 h 1526976"/>
                <a:gd name="connsiteX39" fmla="*/ 721209 w 1196578"/>
                <a:gd name="connsiteY39" fmla="*/ 1172984 h 1526976"/>
                <a:gd name="connsiteX40" fmla="*/ 849812 w 1196578"/>
                <a:gd name="connsiteY40" fmla="*/ 1123754 h 1526976"/>
                <a:gd name="connsiteX41" fmla="*/ 907334 w 1196578"/>
                <a:gd name="connsiteY41" fmla="*/ 1053591 h 1526976"/>
                <a:gd name="connsiteX42" fmla="*/ 952256 w 1196578"/>
                <a:gd name="connsiteY42" fmla="*/ 1098513 h 1526976"/>
                <a:gd name="connsiteX43" fmla="*/ 974851 w 1196578"/>
                <a:gd name="connsiteY43" fmla="*/ 1107871 h 1526976"/>
                <a:gd name="connsiteX44" fmla="*/ 997446 w 1196578"/>
                <a:gd name="connsiteY44" fmla="*/ 1098513 h 1526976"/>
                <a:gd name="connsiteX45" fmla="*/ 997446 w 1196578"/>
                <a:gd name="connsiteY45" fmla="*/ 1053323 h 1526976"/>
                <a:gd name="connsiteX46" fmla="*/ 966651 w 1196578"/>
                <a:gd name="connsiteY46" fmla="*/ 1022527 h 1526976"/>
                <a:gd name="connsiteX47" fmla="*/ 1163253 w 1196578"/>
                <a:gd name="connsiteY47" fmla="*/ 1022527 h 1526976"/>
                <a:gd name="connsiteX48" fmla="*/ 1195209 w 1196578"/>
                <a:gd name="connsiteY48" fmla="*/ 990571 h 1526976"/>
                <a:gd name="connsiteX49" fmla="*/ 1195209 w 1196578"/>
                <a:gd name="connsiteY49" fmla="*/ 181056 h 1526976"/>
                <a:gd name="connsiteX50" fmla="*/ 1163256 w 1196578"/>
                <a:gd name="connsiteY50" fmla="*/ 149100 h 1526976"/>
                <a:gd name="connsiteX51" fmla="*/ 587579 w 1196578"/>
                <a:gd name="connsiteY51" fmla="*/ 181059 h 1526976"/>
                <a:gd name="connsiteX52" fmla="*/ 689259 w 1196578"/>
                <a:gd name="connsiteY52" fmla="*/ 79380 h 1526976"/>
                <a:gd name="connsiteX53" fmla="*/ 790938 w 1196578"/>
                <a:gd name="connsiteY53" fmla="*/ 181059 h 1526976"/>
                <a:gd name="connsiteX54" fmla="*/ 689259 w 1196578"/>
                <a:gd name="connsiteY54" fmla="*/ 282738 h 1526976"/>
                <a:gd name="connsiteX55" fmla="*/ 587579 w 1196578"/>
                <a:gd name="connsiteY55" fmla="*/ 181059 h 1526976"/>
                <a:gd name="connsiteX56" fmla="*/ 449598 w 1196578"/>
                <a:gd name="connsiteY56" fmla="*/ 519655 h 1526976"/>
                <a:gd name="connsiteX57" fmla="*/ 928920 w 1196578"/>
                <a:gd name="connsiteY57" fmla="*/ 519655 h 1526976"/>
                <a:gd name="connsiteX58" fmla="*/ 928920 w 1196578"/>
                <a:gd name="connsiteY58" fmla="*/ 647475 h 1526976"/>
                <a:gd name="connsiteX59" fmla="*/ 449598 w 1196578"/>
                <a:gd name="connsiteY59" fmla="*/ 647475 h 1526976"/>
                <a:gd name="connsiteX60" fmla="*/ 449598 w 1196578"/>
                <a:gd name="connsiteY60" fmla="*/ 519655 h 1526976"/>
                <a:gd name="connsiteX61" fmla="*/ 66139 w 1196578"/>
                <a:gd name="connsiteY61" fmla="*/ 647475 h 1526976"/>
                <a:gd name="connsiteX62" fmla="*/ 66139 w 1196578"/>
                <a:gd name="connsiteY62" fmla="*/ 519655 h 1526976"/>
                <a:gd name="connsiteX63" fmla="*/ 193959 w 1196578"/>
                <a:gd name="connsiteY63" fmla="*/ 519655 h 1526976"/>
                <a:gd name="connsiteX64" fmla="*/ 193959 w 1196578"/>
                <a:gd name="connsiteY64" fmla="*/ 647475 h 1526976"/>
                <a:gd name="connsiteX65" fmla="*/ 66139 w 1196578"/>
                <a:gd name="connsiteY65" fmla="*/ 647475 h 1526976"/>
                <a:gd name="connsiteX66" fmla="*/ 471470 w 1196578"/>
                <a:gd name="connsiteY66" fmla="*/ 927712 h 1526976"/>
                <a:gd name="connsiteX67" fmla="*/ 426396 w 1196578"/>
                <a:gd name="connsiteY67" fmla="*/ 882638 h 1526976"/>
                <a:gd name="connsiteX68" fmla="*/ 381202 w 1196578"/>
                <a:gd name="connsiteY68" fmla="*/ 882638 h 1526976"/>
                <a:gd name="connsiteX69" fmla="*/ 381202 w 1196578"/>
                <a:gd name="connsiteY69" fmla="*/ 927831 h 1526976"/>
                <a:gd name="connsiteX70" fmla="*/ 411998 w 1196578"/>
                <a:gd name="connsiteY70" fmla="*/ 958627 h 1526976"/>
                <a:gd name="connsiteX71" fmla="*/ 159877 w 1196578"/>
                <a:gd name="connsiteY71" fmla="*/ 958627 h 1526976"/>
                <a:gd name="connsiteX72" fmla="*/ 159877 w 1196578"/>
                <a:gd name="connsiteY72" fmla="*/ 711384 h 1526976"/>
                <a:gd name="connsiteX73" fmla="*/ 225918 w 1196578"/>
                <a:gd name="connsiteY73" fmla="*/ 711384 h 1526976"/>
                <a:gd name="connsiteX74" fmla="*/ 257872 w 1196578"/>
                <a:gd name="connsiteY74" fmla="*/ 679431 h 1526976"/>
                <a:gd name="connsiteX75" fmla="*/ 257872 w 1196578"/>
                <a:gd name="connsiteY75" fmla="*/ 615521 h 1526976"/>
                <a:gd name="connsiteX76" fmla="*/ 385691 w 1196578"/>
                <a:gd name="connsiteY76" fmla="*/ 615521 h 1526976"/>
                <a:gd name="connsiteX77" fmla="*/ 385691 w 1196578"/>
                <a:gd name="connsiteY77" fmla="*/ 679431 h 1526976"/>
                <a:gd name="connsiteX78" fmla="*/ 417644 w 1196578"/>
                <a:gd name="connsiteY78" fmla="*/ 711384 h 1526976"/>
                <a:gd name="connsiteX79" fmla="*/ 657305 w 1196578"/>
                <a:gd name="connsiteY79" fmla="*/ 711384 h 1526976"/>
                <a:gd name="connsiteX80" fmla="*/ 657305 w 1196578"/>
                <a:gd name="connsiteY80" fmla="*/ 808992 h 1526976"/>
                <a:gd name="connsiteX81" fmla="*/ 528703 w 1196578"/>
                <a:gd name="connsiteY81" fmla="*/ 858221 h 1526976"/>
                <a:gd name="connsiteX82" fmla="*/ 471470 w 1196578"/>
                <a:gd name="connsiteY82" fmla="*/ 927712 h 1526976"/>
                <a:gd name="connsiteX83" fmla="*/ 817078 w 1196578"/>
                <a:gd name="connsiteY83" fmla="*/ 1334504 h 1526976"/>
                <a:gd name="connsiteX84" fmla="*/ 817078 w 1196578"/>
                <a:gd name="connsiteY84" fmla="*/ 1462323 h 1526976"/>
                <a:gd name="connsiteX85" fmla="*/ 561439 w 1196578"/>
                <a:gd name="connsiteY85" fmla="*/ 1462323 h 1526976"/>
                <a:gd name="connsiteX86" fmla="*/ 561439 w 1196578"/>
                <a:gd name="connsiteY86" fmla="*/ 1334504 h 1526976"/>
                <a:gd name="connsiteX87" fmla="*/ 817078 w 1196578"/>
                <a:gd name="connsiteY87" fmla="*/ 1334504 h 1526976"/>
                <a:gd name="connsiteX88" fmla="*/ 689259 w 1196578"/>
                <a:gd name="connsiteY88" fmla="*/ 1110821 h 1526976"/>
                <a:gd name="connsiteX89" fmla="*/ 521497 w 1196578"/>
                <a:gd name="connsiteY89" fmla="*/ 990991 h 1526976"/>
                <a:gd name="connsiteX90" fmla="*/ 689259 w 1196578"/>
                <a:gd name="connsiteY90" fmla="*/ 871160 h 1526976"/>
                <a:gd name="connsiteX91" fmla="*/ 857021 w 1196578"/>
                <a:gd name="connsiteY91" fmla="*/ 990991 h 1526976"/>
                <a:gd name="connsiteX92" fmla="*/ 689259 w 1196578"/>
                <a:gd name="connsiteY92" fmla="*/ 1110821 h 1526976"/>
                <a:gd name="connsiteX93" fmla="*/ 966654 w 1196578"/>
                <a:gd name="connsiteY93" fmla="*/ 958627 h 1526976"/>
                <a:gd name="connsiteX94" fmla="*/ 997452 w 1196578"/>
                <a:gd name="connsiteY94" fmla="*/ 927831 h 1526976"/>
                <a:gd name="connsiteX95" fmla="*/ 997452 w 1196578"/>
                <a:gd name="connsiteY95" fmla="*/ 882638 h 1526976"/>
                <a:gd name="connsiteX96" fmla="*/ 952259 w 1196578"/>
                <a:gd name="connsiteY96" fmla="*/ 882638 h 1526976"/>
                <a:gd name="connsiteX97" fmla="*/ 907090 w 1196578"/>
                <a:gd name="connsiteY97" fmla="*/ 927807 h 1526976"/>
                <a:gd name="connsiteX98" fmla="*/ 849815 w 1196578"/>
                <a:gd name="connsiteY98" fmla="*/ 858221 h 1526976"/>
                <a:gd name="connsiteX99" fmla="*/ 721212 w 1196578"/>
                <a:gd name="connsiteY99" fmla="*/ 808992 h 1526976"/>
                <a:gd name="connsiteX100" fmla="*/ 721212 w 1196578"/>
                <a:gd name="connsiteY100" fmla="*/ 711384 h 1526976"/>
                <a:gd name="connsiteX101" fmla="*/ 960873 w 1196578"/>
                <a:gd name="connsiteY101" fmla="*/ 711384 h 1526976"/>
                <a:gd name="connsiteX102" fmla="*/ 992827 w 1196578"/>
                <a:gd name="connsiteY102" fmla="*/ 679431 h 1526976"/>
                <a:gd name="connsiteX103" fmla="*/ 992827 w 1196578"/>
                <a:gd name="connsiteY103" fmla="*/ 487702 h 1526976"/>
                <a:gd name="connsiteX104" fmla="*/ 960873 w 1196578"/>
                <a:gd name="connsiteY104" fmla="*/ 455748 h 1526976"/>
                <a:gd name="connsiteX105" fmla="*/ 721212 w 1196578"/>
                <a:gd name="connsiteY105" fmla="*/ 455748 h 1526976"/>
                <a:gd name="connsiteX106" fmla="*/ 721212 w 1196578"/>
                <a:gd name="connsiteY106" fmla="*/ 341168 h 1526976"/>
                <a:gd name="connsiteX107" fmla="*/ 849365 w 1196578"/>
                <a:gd name="connsiteY107" fmla="*/ 213015 h 1526976"/>
                <a:gd name="connsiteX108" fmla="*/ 1131299 w 1196578"/>
                <a:gd name="connsiteY108" fmla="*/ 213015 h 1526976"/>
                <a:gd name="connsiteX109" fmla="*/ 1131299 w 1196578"/>
                <a:gd name="connsiteY109" fmla="*/ 958627 h 1526976"/>
                <a:gd name="connsiteX110" fmla="*/ 966654 w 1196578"/>
                <a:gd name="connsiteY110" fmla="*/ 958627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196578" h="1526976">
                  <a:moveTo>
                    <a:pt x="1163256" y="149100"/>
                  </a:moveTo>
                  <a:lnTo>
                    <a:pt x="849365" y="149100"/>
                  </a:lnTo>
                  <a:lnTo>
                    <a:pt x="711854" y="11589"/>
                  </a:lnTo>
                  <a:cubicBezTo>
                    <a:pt x="699376" y="-886"/>
                    <a:pt x="679141" y="-886"/>
                    <a:pt x="666661" y="11589"/>
                  </a:cubicBezTo>
                  <a:lnTo>
                    <a:pt x="519794" y="158458"/>
                  </a:lnTo>
                  <a:cubicBezTo>
                    <a:pt x="507316" y="170936"/>
                    <a:pt x="507316" y="191170"/>
                    <a:pt x="519794" y="203651"/>
                  </a:cubicBezTo>
                  <a:lnTo>
                    <a:pt x="657305" y="341162"/>
                  </a:lnTo>
                  <a:lnTo>
                    <a:pt x="657305" y="455742"/>
                  </a:lnTo>
                  <a:lnTo>
                    <a:pt x="417644" y="455742"/>
                  </a:lnTo>
                  <a:cubicBezTo>
                    <a:pt x="399996" y="455742"/>
                    <a:pt x="385688" y="470048"/>
                    <a:pt x="385688" y="487696"/>
                  </a:cubicBezTo>
                  <a:lnTo>
                    <a:pt x="385688" y="551605"/>
                  </a:lnTo>
                  <a:lnTo>
                    <a:pt x="257869" y="551605"/>
                  </a:lnTo>
                  <a:lnTo>
                    <a:pt x="257869" y="487696"/>
                  </a:lnTo>
                  <a:cubicBezTo>
                    <a:pt x="257869" y="470048"/>
                    <a:pt x="243563" y="455742"/>
                    <a:pt x="225912" y="455742"/>
                  </a:cubicBezTo>
                  <a:lnTo>
                    <a:pt x="34186" y="455742"/>
                  </a:lnTo>
                  <a:cubicBezTo>
                    <a:pt x="16538" y="455742"/>
                    <a:pt x="2232" y="470048"/>
                    <a:pt x="2232" y="487696"/>
                  </a:cubicBezTo>
                  <a:lnTo>
                    <a:pt x="2232" y="679425"/>
                  </a:lnTo>
                  <a:cubicBezTo>
                    <a:pt x="2232" y="697073"/>
                    <a:pt x="16538" y="711378"/>
                    <a:pt x="34186" y="711378"/>
                  </a:cubicBezTo>
                  <a:lnTo>
                    <a:pt x="95964" y="711378"/>
                  </a:lnTo>
                  <a:lnTo>
                    <a:pt x="95964" y="990574"/>
                  </a:lnTo>
                  <a:cubicBezTo>
                    <a:pt x="95964" y="1008222"/>
                    <a:pt x="110270" y="1022530"/>
                    <a:pt x="127918" y="1022530"/>
                  </a:cubicBezTo>
                  <a:lnTo>
                    <a:pt x="411992" y="1022530"/>
                  </a:lnTo>
                  <a:lnTo>
                    <a:pt x="381196" y="1053326"/>
                  </a:lnTo>
                  <a:cubicBezTo>
                    <a:pt x="368719" y="1065804"/>
                    <a:pt x="368716" y="1086038"/>
                    <a:pt x="381196" y="1098516"/>
                  </a:cubicBezTo>
                  <a:cubicBezTo>
                    <a:pt x="387438" y="1104758"/>
                    <a:pt x="395615" y="1107874"/>
                    <a:pt x="403792" y="1107874"/>
                  </a:cubicBezTo>
                  <a:cubicBezTo>
                    <a:pt x="411968" y="1107874"/>
                    <a:pt x="420148" y="1104752"/>
                    <a:pt x="426387" y="1098516"/>
                  </a:cubicBezTo>
                  <a:lnTo>
                    <a:pt x="471217" y="1053686"/>
                  </a:lnTo>
                  <a:cubicBezTo>
                    <a:pt x="483105" y="1079969"/>
                    <a:pt x="502533" y="1103868"/>
                    <a:pt x="528697" y="1123754"/>
                  </a:cubicBezTo>
                  <a:cubicBezTo>
                    <a:pt x="564213" y="1150746"/>
                    <a:pt x="609026" y="1167757"/>
                    <a:pt x="657299" y="1172984"/>
                  </a:cubicBezTo>
                  <a:lnTo>
                    <a:pt x="657299" y="1270591"/>
                  </a:lnTo>
                  <a:lnTo>
                    <a:pt x="529480" y="1270591"/>
                  </a:lnTo>
                  <a:cubicBezTo>
                    <a:pt x="511832" y="1270591"/>
                    <a:pt x="497527" y="1284896"/>
                    <a:pt x="497527" y="1302548"/>
                  </a:cubicBezTo>
                  <a:lnTo>
                    <a:pt x="497527" y="1494277"/>
                  </a:lnTo>
                  <a:cubicBezTo>
                    <a:pt x="497527" y="1511925"/>
                    <a:pt x="511832" y="1526230"/>
                    <a:pt x="529480" y="1526230"/>
                  </a:cubicBezTo>
                  <a:lnTo>
                    <a:pt x="849029" y="1526230"/>
                  </a:lnTo>
                  <a:cubicBezTo>
                    <a:pt x="866677" y="1526230"/>
                    <a:pt x="880982" y="1511925"/>
                    <a:pt x="880982" y="1494277"/>
                  </a:cubicBezTo>
                  <a:lnTo>
                    <a:pt x="880982" y="1302548"/>
                  </a:lnTo>
                  <a:cubicBezTo>
                    <a:pt x="880982" y="1284899"/>
                    <a:pt x="866677" y="1270591"/>
                    <a:pt x="849029" y="1270591"/>
                  </a:cubicBezTo>
                  <a:lnTo>
                    <a:pt x="721209" y="1270591"/>
                  </a:lnTo>
                  <a:lnTo>
                    <a:pt x="721209" y="1172984"/>
                  </a:lnTo>
                  <a:cubicBezTo>
                    <a:pt x="769483" y="1167757"/>
                    <a:pt x="814292" y="1150746"/>
                    <a:pt x="849812" y="1123754"/>
                  </a:cubicBezTo>
                  <a:cubicBezTo>
                    <a:pt x="876008" y="1103844"/>
                    <a:pt x="895448" y="1079910"/>
                    <a:pt x="907334" y="1053591"/>
                  </a:cubicBezTo>
                  <a:lnTo>
                    <a:pt x="952256" y="1098513"/>
                  </a:lnTo>
                  <a:cubicBezTo>
                    <a:pt x="958498" y="1104755"/>
                    <a:pt x="966674" y="1107871"/>
                    <a:pt x="974851" y="1107871"/>
                  </a:cubicBezTo>
                  <a:cubicBezTo>
                    <a:pt x="983028" y="1107871"/>
                    <a:pt x="991207" y="1104749"/>
                    <a:pt x="997446" y="1098513"/>
                  </a:cubicBezTo>
                  <a:cubicBezTo>
                    <a:pt x="1009924" y="1086035"/>
                    <a:pt x="1009924" y="1065801"/>
                    <a:pt x="997446" y="1053323"/>
                  </a:cubicBezTo>
                  <a:lnTo>
                    <a:pt x="966651" y="1022527"/>
                  </a:lnTo>
                  <a:lnTo>
                    <a:pt x="1163253" y="1022527"/>
                  </a:lnTo>
                  <a:cubicBezTo>
                    <a:pt x="1180901" y="1022527"/>
                    <a:pt x="1195209" y="1008222"/>
                    <a:pt x="1195209" y="990571"/>
                  </a:cubicBezTo>
                  <a:lnTo>
                    <a:pt x="1195209" y="181056"/>
                  </a:lnTo>
                  <a:cubicBezTo>
                    <a:pt x="1195212" y="163408"/>
                    <a:pt x="1180904" y="149100"/>
                    <a:pt x="1163256" y="149100"/>
                  </a:cubicBezTo>
                  <a:close/>
                  <a:moveTo>
                    <a:pt x="587579" y="181059"/>
                  </a:moveTo>
                  <a:lnTo>
                    <a:pt x="689259" y="79380"/>
                  </a:lnTo>
                  <a:lnTo>
                    <a:pt x="790938" y="181059"/>
                  </a:lnTo>
                  <a:lnTo>
                    <a:pt x="689259" y="282738"/>
                  </a:lnTo>
                  <a:lnTo>
                    <a:pt x="587579" y="181059"/>
                  </a:lnTo>
                  <a:close/>
                  <a:moveTo>
                    <a:pt x="449598" y="519655"/>
                  </a:moveTo>
                  <a:lnTo>
                    <a:pt x="928920" y="519655"/>
                  </a:lnTo>
                  <a:lnTo>
                    <a:pt x="928920" y="647475"/>
                  </a:lnTo>
                  <a:lnTo>
                    <a:pt x="449598" y="647475"/>
                  </a:lnTo>
                  <a:lnTo>
                    <a:pt x="449598" y="519655"/>
                  </a:lnTo>
                  <a:close/>
                  <a:moveTo>
                    <a:pt x="66139" y="647475"/>
                  </a:moveTo>
                  <a:lnTo>
                    <a:pt x="66139" y="519655"/>
                  </a:lnTo>
                  <a:lnTo>
                    <a:pt x="193959" y="519655"/>
                  </a:lnTo>
                  <a:lnTo>
                    <a:pt x="193959" y="647475"/>
                  </a:lnTo>
                  <a:lnTo>
                    <a:pt x="66139" y="647475"/>
                  </a:lnTo>
                  <a:close/>
                  <a:moveTo>
                    <a:pt x="471470" y="927712"/>
                  </a:moveTo>
                  <a:lnTo>
                    <a:pt x="426396" y="882638"/>
                  </a:lnTo>
                  <a:cubicBezTo>
                    <a:pt x="413918" y="870160"/>
                    <a:pt x="393683" y="870160"/>
                    <a:pt x="381202" y="882638"/>
                  </a:cubicBezTo>
                  <a:cubicBezTo>
                    <a:pt x="368725" y="895116"/>
                    <a:pt x="368725" y="915350"/>
                    <a:pt x="381202" y="927831"/>
                  </a:cubicBezTo>
                  <a:lnTo>
                    <a:pt x="411998" y="958627"/>
                  </a:lnTo>
                  <a:lnTo>
                    <a:pt x="159877" y="958627"/>
                  </a:lnTo>
                  <a:lnTo>
                    <a:pt x="159877" y="711384"/>
                  </a:lnTo>
                  <a:lnTo>
                    <a:pt x="225918" y="711384"/>
                  </a:lnTo>
                  <a:cubicBezTo>
                    <a:pt x="243566" y="711384"/>
                    <a:pt x="257872" y="697079"/>
                    <a:pt x="257872" y="679431"/>
                  </a:cubicBezTo>
                  <a:lnTo>
                    <a:pt x="257872" y="615521"/>
                  </a:lnTo>
                  <a:lnTo>
                    <a:pt x="385691" y="615521"/>
                  </a:lnTo>
                  <a:lnTo>
                    <a:pt x="385691" y="679431"/>
                  </a:lnTo>
                  <a:cubicBezTo>
                    <a:pt x="385691" y="697079"/>
                    <a:pt x="399996" y="711384"/>
                    <a:pt x="417644" y="711384"/>
                  </a:cubicBezTo>
                  <a:lnTo>
                    <a:pt x="657305" y="711384"/>
                  </a:lnTo>
                  <a:lnTo>
                    <a:pt x="657305" y="808992"/>
                  </a:lnTo>
                  <a:cubicBezTo>
                    <a:pt x="609031" y="814219"/>
                    <a:pt x="564222" y="831230"/>
                    <a:pt x="528703" y="858221"/>
                  </a:cubicBezTo>
                  <a:cubicBezTo>
                    <a:pt x="502727" y="877962"/>
                    <a:pt x="483379" y="901655"/>
                    <a:pt x="471470" y="927712"/>
                  </a:cubicBezTo>
                  <a:close/>
                  <a:moveTo>
                    <a:pt x="817078" y="1334504"/>
                  </a:moveTo>
                  <a:lnTo>
                    <a:pt x="817078" y="1462323"/>
                  </a:lnTo>
                  <a:lnTo>
                    <a:pt x="561439" y="1462323"/>
                  </a:lnTo>
                  <a:lnTo>
                    <a:pt x="561439" y="1334504"/>
                  </a:lnTo>
                  <a:lnTo>
                    <a:pt x="817078" y="1334504"/>
                  </a:lnTo>
                  <a:close/>
                  <a:moveTo>
                    <a:pt x="689259" y="1110821"/>
                  </a:moveTo>
                  <a:cubicBezTo>
                    <a:pt x="596753" y="1110821"/>
                    <a:pt x="521497" y="1057067"/>
                    <a:pt x="521497" y="990991"/>
                  </a:cubicBezTo>
                  <a:cubicBezTo>
                    <a:pt x="521497" y="924914"/>
                    <a:pt x="596753" y="871160"/>
                    <a:pt x="689259" y="871160"/>
                  </a:cubicBezTo>
                  <a:cubicBezTo>
                    <a:pt x="781764" y="871160"/>
                    <a:pt x="857021" y="924914"/>
                    <a:pt x="857021" y="990991"/>
                  </a:cubicBezTo>
                  <a:cubicBezTo>
                    <a:pt x="857021" y="1057067"/>
                    <a:pt x="781767" y="1110821"/>
                    <a:pt x="689259" y="1110821"/>
                  </a:cubicBezTo>
                  <a:close/>
                  <a:moveTo>
                    <a:pt x="966654" y="958627"/>
                  </a:moveTo>
                  <a:lnTo>
                    <a:pt x="997452" y="927831"/>
                  </a:lnTo>
                  <a:cubicBezTo>
                    <a:pt x="1009930" y="915353"/>
                    <a:pt x="1009930" y="895119"/>
                    <a:pt x="997452" y="882638"/>
                  </a:cubicBezTo>
                  <a:cubicBezTo>
                    <a:pt x="984974" y="870163"/>
                    <a:pt x="964740" y="870163"/>
                    <a:pt x="952259" y="882638"/>
                  </a:cubicBezTo>
                  <a:lnTo>
                    <a:pt x="907090" y="927807"/>
                  </a:lnTo>
                  <a:cubicBezTo>
                    <a:pt x="895183" y="901715"/>
                    <a:pt x="875821" y="877986"/>
                    <a:pt x="849815" y="858221"/>
                  </a:cubicBezTo>
                  <a:cubicBezTo>
                    <a:pt x="814298" y="831230"/>
                    <a:pt x="769486" y="814219"/>
                    <a:pt x="721212" y="808992"/>
                  </a:cubicBezTo>
                  <a:lnTo>
                    <a:pt x="721212" y="711384"/>
                  </a:lnTo>
                  <a:lnTo>
                    <a:pt x="960873" y="711384"/>
                  </a:lnTo>
                  <a:cubicBezTo>
                    <a:pt x="978521" y="711384"/>
                    <a:pt x="992827" y="697079"/>
                    <a:pt x="992827" y="679431"/>
                  </a:cubicBezTo>
                  <a:lnTo>
                    <a:pt x="992827" y="487702"/>
                  </a:lnTo>
                  <a:cubicBezTo>
                    <a:pt x="992827" y="470054"/>
                    <a:pt x="978521" y="455748"/>
                    <a:pt x="960873" y="455748"/>
                  </a:cubicBezTo>
                  <a:lnTo>
                    <a:pt x="721212" y="455748"/>
                  </a:lnTo>
                  <a:lnTo>
                    <a:pt x="721212" y="341168"/>
                  </a:lnTo>
                  <a:lnTo>
                    <a:pt x="849365" y="213015"/>
                  </a:lnTo>
                  <a:lnTo>
                    <a:pt x="1131299" y="213015"/>
                  </a:lnTo>
                  <a:lnTo>
                    <a:pt x="1131299" y="958627"/>
                  </a:lnTo>
                  <a:lnTo>
                    <a:pt x="966654" y="958627"/>
                  </a:ln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buClrTx/>
                <a:buSzTx/>
                <a:buFontTx/>
              </a:pPr>
              <a:endParaRPr lang="zh-CN" altLang="en-US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7718425" y="3345815"/>
            <a:ext cx="3441065" cy="38989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>
            <a:defPPr>
              <a:defRPr lang="zh-CN"/>
            </a:defPPr>
            <a:lvl1pPr>
              <a:defRPr sz="1400" b="1">
                <a:solidFill>
                  <a:schemeClr val="accent3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800" spc="100">
                <a:solidFill>
                  <a:srgbClr val="2941B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产品</a:t>
            </a:r>
            <a:r>
              <a:rPr lang="zh-CN" altLang="en-US" sz="1800" spc="100">
                <a:solidFill>
                  <a:srgbClr val="2941B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操作培训</a:t>
            </a:r>
            <a:endParaRPr lang="zh-CN" altLang="en-US" sz="1800" spc="100">
              <a:solidFill>
                <a:srgbClr val="2941B3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7757795" y="1936750"/>
            <a:ext cx="3365500" cy="38989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>
            <a:defPPr>
              <a:defRPr lang="zh-CN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800" spc="100">
                <a:solidFill>
                  <a:srgbClr val="2941B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话术流程</a:t>
            </a:r>
            <a:r>
              <a:rPr lang="zh-CN" altLang="en-US" sz="1800" spc="100">
                <a:solidFill>
                  <a:srgbClr val="2941B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搭建</a:t>
            </a:r>
            <a:endParaRPr lang="zh-CN" altLang="en-US" sz="1800" spc="100">
              <a:solidFill>
                <a:srgbClr val="2941B3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15"/>
            </p:custDataLst>
          </p:nvPr>
        </p:nvSpPr>
        <p:spPr>
          <a:xfrm>
            <a:off x="7727315" y="4722495"/>
            <a:ext cx="3441065" cy="38989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>
            <a:defPPr>
              <a:defRPr lang="zh-CN"/>
            </a:defPPr>
            <a:lvl1pPr>
              <a:defRPr sz="1400" b="1">
                <a:solidFill>
                  <a:schemeClr val="accent3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800" spc="100">
                <a:solidFill>
                  <a:srgbClr val="2941B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7X12小时保姆式服务</a:t>
            </a:r>
            <a:endParaRPr lang="zh-CN" altLang="en-US" sz="1800" spc="100">
              <a:solidFill>
                <a:srgbClr val="2941B3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6"/>
            </p:custDataLst>
          </p:nvPr>
        </p:nvSpPr>
        <p:spPr>
          <a:xfrm flipH="1">
            <a:off x="7544435" y="2336165"/>
            <a:ext cx="3365500" cy="9201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13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进行前期的话术流程搭建，协助业务冷启动，并不断测试</a:t>
            </a:r>
            <a:r>
              <a:rPr lang="zh-CN" altLang="en-US" sz="1600" spc="13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调优。</a:t>
            </a:r>
            <a:endParaRPr lang="zh-CN" altLang="en-US" sz="1600" spc="13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17"/>
            </p:custDataLst>
          </p:nvPr>
        </p:nvSpPr>
        <p:spPr>
          <a:xfrm flipH="1">
            <a:off x="7549515" y="3759835"/>
            <a:ext cx="3441700" cy="9201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9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指派专人进行产品的线上使用培训保障每一位客户都能正常使用。</a:t>
            </a:r>
            <a:endParaRPr lang="zh-CN" altLang="en-US" sz="1600" spc="9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18"/>
            </p:custDataLst>
          </p:nvPr>
        </p:nvSpPr>
        <p:spPr>
          <a:xfrm flipH="1">
            <a:off x="7549515" y="5107940"/>
            <a:ext cx="3441700" cy="9201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8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建立线上实时</a:t>
            </a:r>
            <a:r>
              <a:rPr lang="zh-CN" altLang="en-US" sz="1600" spc="8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微信群，针对业务问题实时</a:t>
            </a:r>
            <a:r>
              <a:rPr lang="zh-CN" altLang="en-US" sz="1600" spc="8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解答。</a:t>
            </a:r>
            <a:endParaRPr lang="zh-CN" altLang="en-US" sz="1600" spc="8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20" name="icon"/>
          <p:cNvGrpSpPr/>
          <p:nvPr>
            <p:custDataLst>
              <p:tags r:id="rId19"/>
            </p:custDataLst>
          </p:nvPr>
        </p:nvGrpSpPr>
        <p:grpSpPr>
          <a:xfrm rot="0">
            <a:off x="7282180" y="3404870"/>
            <a:ext cx="449580" cy="312420"/>
            <a:chOff x="15237768" y="20905143"/>
            <a:chExt cx="1526977" cy="1050727"/>
          </a:xfrm>
          <a:solidFill>
            <a:srgbClr val="2941B3"/>
          </a:solidFill>
        </p:grpSpPr>
        <p:sp>
          <p:nvSpPr>
            <p:cNvPr id="21" name="PA-任意多边形: 形状 701"/>
            <p:cNvSpPr/>
            <p:nvPr>
              <p:custDataLst>
                <p:tags r:id="rId20"/>
              </p:custDataLst>
            </p:nvPr>
          </p:nvSpPr>
          <p:spPr bwMode="auto">
            <a:xfrm>
              <a:off x="15237768" y="20905143"/>
              <a:ext cx="1526977" cy="1050727"/>
            </a:xfrm>
            <a:custGeom>
              <a:avLst/>
              <a:gdLst>
                <a:gd name="connsiteX0" fmla="*/ 1430982 w 1526976"/>
                <a:gd name="connsiteY0" fmla="*/ 954732 h 1050726"/>
                <a:gd name="connsiteX1" fmla="*/ 1430982 w 1526976"/>
                <a:gd name="connsiteY1" fmla="*/ 97482 h 1050726"/>
                <a:gd name="connsiteX2" fmla="*/ 1335732 w 1526976"/>
                <a:gd name="connsiteY2" fmla="*/ 2232 h 1050726"/>
                <a:gd name="connsiteX3" fmla="*/ 192732 w 1526976"/>
                <a:gd name="connsiteY3" fmla="*/ 2232 h 1050726"/>
                <a:gd name="connsiteX4" fmla="*/ 97482 w 1526976"/>
                <a:gd name="connsiteY4" fmla="*/ 97482 h 1050726"/>
                <a:gd name="connsiteX5" fmla="*/ 97482 w 1526976"/>
                <a:gd name="connsiteY5" fmla="*/ 954732 h 1050726"/>
                <a:gd name="connsiteX6" fmla="*/ 2232 w 1526976"/>
                <a:gd name="connsiteY6" fmla="*/ 954732 h 1050726"/>
                <a:gd name="connsiteX7" fmla="*/ 2232 w 1526976"/>
                <a:gd name="connsiteY7" fmla="*/ 1002357 h 1050726"/>
                <a:gd name="connsiteX8" fmla="*/ 49857 w 1526976"/>
                <a:gd name="connsiteY8" fmla="*/ 1049982 h 1050726"/>
                <a:gd name="connsiteX9" fmla="*/ 1478607 w 1526976"/>
                <a:gd name="connsiteY9" fmla="*/ 1049982 h 1050726"/>
                <a:gd name="connsiteX10" fmla="*/ 1526232 w 1526976"/>
                <a:gd name="connsiteY10" fmla="*/ 1002357 h 1050726"/>
                <a:gd name="connsiteX11" fmla="*/ 1526232 w 1526976"/>
                <a:gd name="connsiteY11" fmla="*/ 954732 h 1050726"/>
                <a:gd name="connsiteX12" fmla="*/ 1430982 w 1526976"/>
                <a:gd name="connsiteY12" fmla="*/ 954732 h 1050726"/>
                <a:gd name="connsiteX13" fmla="*/ 1335732 w 1526976"/>
                <a:gd name="connsiteY13" fmla="*/ 859482 h 1050726"/>
                <a:gd name="connsiteX14" fmla="*/ 192732 w 1526976"/>
                <a:gd name="connsiteY14" fmla="*/ 859482 h 1050726"/>
                <a:gd name="connsiteX15" fmla="*/ 192732 w 1526976"/>
                <a:gd name="connsiteY15" fmla="*/ 97482 h 1050726"/>
                <a:gd name="connsiteX16" fmla="*/ 1335732 w 1526976"/>
                <a:gd name="connsiteY16" fmla="*/ 97482 h 1050726"/>
                <a:gd name="connsiteX17" fmla="*/ 1335732 w 1526976"/>
                <a:gd name="connsiteY17" fmla="*/ 859482 h 105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6976" h="1050726">
                  <a:moveTo>
                    <a:pt x="1430982" y="954732"/>
                  </a:moveTo>
                  <a:lnTo>
                    <a:pt x="1430982" y="97482"/>
                  </a:lnTo>
                  <a:cubicBezTo>
                    <a:pt x="1430982" y="45000"/>
                    <a:pt x="1388310" y="2232"/>
                    <a:pt x="1335732" y="2232"/>
                  </a:cubicBezTo>
                  <a:lnTo>
                    <a:pt x="192732" y="2232"/>
                  </a:lnTo>
                  <a:cubicBezTo>
                    <a:pt x="140250" y="2232"/>
                    <a:pt x="97482" y="45000"/>
                    <a:pt x="97482" y="97482"/>
                  </a:cubicBezTo>
                  <a:lnTo>
                    <a:pt x="97482" y="954732"/>
                  </a:lnTo>
                  <a:lnTo>
                    <a:pt x="2232" y="954732"/>
                  </a:lnTo>
                  <a:lnTo>
                    <a:pt x="2232" y="1002357"/>
                  </a:lnTo>
                  <a:cubicBezTo>
                    <a:pt x="2232" y="1028646"/>
                    <a:pt x="23568" y="1049982"/>
                    <a:pt x="49857" y="1049982"/>
                  </a:cubicBezTo>
                  <a:lnTo>
                    <a:pt x="1478607" y="1049982"/>
                  </a:lnTo>
                  <a:cubicBezTo>
                    <a:pt x="1504896" y="1049982"/>
                    <a:pt x="1526232" y="1028646"/>
                    <a:pt x="1526232" y="1002357"/>
                  </a:cubicBezTo>
                  <a:lnTo>
                    <a:pt x="1526232" y="954732"/>
                  </a:lnTo>
                  <a:lnTo>
                    <a:pt x="1430982" y="954732"/>
                  </a:lnTo>
                  <a:close/>
                  <a:moveTo>
                    <a:pt x="1335732" y="859482"/>
                  </a:moveTo>
                  <a:lnTo>
                    <a:pt x="192732" y="859482"/>
                  </a:lnTo>
                  <a:lnTo>
                    <a:pt x="192732" y="97482"/>
                  </a:lnTo>
                  <a:lnTo>
                    <a:pt x="1335732" y="97482"/>
                  </a:lnTo>
                  <a:lnTo>
                    <a:pt x="1335732" y="8594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32" tIns="91416" rIns="182832" bIns="91416" numCol="1" rtlCol="0" anchor="t" anchorCtr="0" compatLnSpc="1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en-US" sz="72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2" name="PA-任意多边形: 形状 702"/>
            <p:cNvSpPr/>
            <p:nvPr>
              <p:custDataLst>
                <p:tags r:id="rId21"/>
              </p:custDataLst>
            </p:nvPr>
          </p:nvSpPr>
          <p:spPr bwMode="auto">
            <a:xfrm>
              <a:off x="15856893" y="21048018"/>
              <a:ext cx="288727" cy="669727"/>
            </a:xfrm>
            <a:custGeom>
              <a:avLst/>
              <a:gdLst>
                <a:gd name="connsiteX0" fmla="*/ 145107 w 288726"/>
                <a:gd name="connsiteY0" fmla="*/ 287982 h 669726"/>
                <a:gd name="connsiteX1" fmla="*/ 97482 w 288726"/>
                <a:gd name="connsiteY1" fmla="*/ 240357 h 669726"/>
                <a:gd name="connsiteX2" fmla="*/ 145107 w 288726"/>
                <a:gd name="connsiteY2" fmla="*/ 192732 h 669726"/>
                <a:gd name="connsiteX3" fmla="*/ 240357 w 288726"/>
                <a:gd name="connsiteY3" fmla="*/ 192732 h 669726"/>
                <a:gd name="connsiteX4" fmla="*/ 287982 w 288726"/>
                <a:gd name="connsiteY4" fmla="*/ 145107 h 669726"/>
                <a:gd name="connsiteX5" fmla="*/ 240357 w 288726"/>
                <a:gd name="connsiteY5" fmla="*/ 97482 h 669726"/>
                <a:gd name="connsiteX6" fmla="*/ 192732 w 288726"/>
                <a:gd name="connsiteY6" fmla="*/ 97482 h 669726"/>
                <a:gd name="connsiteX7" fmla="*/ 192732 w 288726"/>
                <a:gd name="connsiteY7" fmla="*/ 49857 h 669726"/>
                <a:gd name="connsiteX8" fmla="*/ 145107 w 288726"/>
                <a:gd name="connsiteY8" fmla="*/ 2232 h 669726"/>
                <a:gd name="connsiteX9" fmla="*/ 97482 w 288726"/>
                <a:gd name="connsiteY9" fmla="*/ 49857 h 669726"/>
                <a:gd name="connsiteX10" fmla="*/ 97482 w 288726"/>
                <a:gd name="connsiteY10" fmla="*/ 106245 h 669726"/>
                <a:gd name="connsiteX11" fmla="*/ 2232 w 288726"/>
                <a:gd name="connsiteY11" fmla="*/ 240357 h 669726"/>
                <a:gd name="connsiteX12" fmla="*/ 145107 w 288726"/>
                <a:gd name="connsiteY12" fmla="*/ 383232 h 669726"/>
                <a:gd name="connsiteX13" fmla="*/ 192732 w 288726"/>
                <a:gd name="connsiteY13" fmla="*/ 430857 h 669726"/>
                <a:gd name="connsiteX14" fmla="*/ 145107 w 288726"/>
                <a:gd name="connsiteY14" fmla="*/ 478482 h 669726"/>
                <a:gd name="connsiteX15" fmla="*/ 49857 w 288726"/>
                <a:gd name="connsiteY15" fmla="*/ 478482 h 669726"/>
                <a:gd name="connsiteX16" fmla="*/ 2232 w 288726"/>
                <a:gd name="connsiteY16" fmla="*/ 526107 h 669726"/>
                <a:gd name="connsiteX17" fmla="*/ 49857 w 288726"/>
                <a:gd name="connsiteY17" fmla="*/ 573732 h 669726"/>
                <a:gd name="connsiteX18" fmla="*/ 97482 w 288726"/>
                <a:gd name="connsiteY18" fmla="*/ 573732 h 669726"/>
                <a:gd name="connsiteX19" fmla="*/ 97482 w 288726"/>
                <a:gd name="connsiteY19" fmla="*/ 621357 h 669726"/>
                <a:gd name="connsiteX20" fmla="*/ 145107 w 288726"/>
                <a:gd name="connsiteY20" fmla="*/ 668982 h 669726"/>
                <a:gd name="connsiteX21" fmla="*/ 192732 w 288726"/>
                <a:gd name="connsiteY21" fmla="*/ 621357 h 669726"/>
                <a:gd name="connsiteX22" fmla="*/ 192732 w 288726"/>
                <a:gd name="connsiteY22" fmla="*/ 564969 h 669726"/>
                <a:gd name="connsiteX23" fmla="*/ 287982 w 288726"/>
                <a:gd name="connsiteY23" fmla="*/ 430857 h 669726"/>
                <a:gd name="connsiteX24" fmla="*/ 145107 w 288726"/>
                <a:gd name="connsiteY24" fmla="*/ 287982 h 66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8726" h="669726">
                  <a:moveTo>
                    <a:pt x="145107" y="287982"/>
                  </a:moveTo>
                  <a:cubicBezTo>
                    <a:pt x="118818" y="287982"/>
                    <a:pt x="97482" y="266646"/>
                    <a:pt x="97482" y="240357"/>
                  </a:cubicBezTo>
                  <a:cubicBezTo>
                    <a:pt x="97482" y="214068"/>
                    <a:pt x="118818" y="192732"/>
                    <a:pt x="145107" y="192732"/>
                  </a:cubicBezTo>
                  <a:lnTo>
                    <a:pt x="240357" y="192732"/>
                  </a:lnTo>
                  <a:cubicBezTo>
                    <a:pt x="266646" y="192732"/>
                    <a:pt x="287982" y="171396"/>
                    <a:pt x="287982" y="145107"/>
                  </a:cubicBezTo>
                  <a:cubicBezTo>
                    <a:pt x="287982" y="118818"/>
                    <a:pt x="266646" y="97482"/>
                    <a:pt x="240357" y="97482"/>
                  </a:cubicBezTo>
                  <a:lnTo>
                    <a:pt x="192732" y="97482"/>
                  </a:lnTo>
                  <a:lnTo>
                    <a:pt x="192732" y="49857"/>
                  </a:lnTo>
                  <a:cubicBezTo>
                    <a:pt x="192732" y="23568"/>
                    <a:pt x="171396" y="2232"/>
                    <a:pt x="145107" y="2232"/>
                  </a:cubicBezTo>
                  <a:cubicBezTo>
                    <a:pt x="118818" y="2232"/>
                    <a:pt x="97482" y="23568"/>
                    <a:pt x="97482" y="49857"/>
                  </a:cubicBezTo>
                  <a:lnTo>
                    <a:pt x="97482" y="106245"/>
                  </a:lnTo>
                  <a:cubicBezTo>
                    <a:pt x="42142" y="125962"/>
                    <a:pt x="2232" y="178350"/>
                    <a:pt x="2232" y="240357"/>
                  </a:cubicBezTo>
                  <a:cubicBezTo>
                    <a:pt x="2232" y="319129"/>
                    <a:pt x="66336" y="383232"/>
                    <a:pt x="145107" y="383232"/>
                  </a:cubicBezTo>
                  <a:cubicBezTo>
                    <a:pt x="171396" y="383232"/>
                    <a:pt x="192732" y="404664"/>
                    <a:pt x="192732" y="430857"/>
                  </a:cubicBezTo>
                  <a:cubicBezTo>
                    <a:pt x="192732" y="457051"/>
                    <a:pt x="171396" y="478482"/>
                    <a:pt x="145107" y="478482"/>
                  </a:cubicBezTo>
                  <a:lnTo>
                    <a:pt x="49857" y="478482"/>
                  </a:lnTo>
                  <a:cubicBezTo>
                    <a:pt x="23568" y="478482"/>
                    <a:pt x="2232" y="499818"/>
                    <a:pt x="2232" y="526107"/>
                  </a:cubicBezTo>
                  <a:cubicBezTo>
                    <a:pt x="2232" y="552396"/>
                    <a:pt x="23568" y="573732"/>
                    <a:pt x="49857" y="573732"/>
                  </a:cubicBezTo>
                  <a:lnTo>
                    <a:pt x="97482" y="573732"/>
                  </a:lnTo>
                  <a:lnTo>
                    <a:pt x="97482" y="621357"/>
                  </a:lnTo>
                  <a:cubicBezTo>
                    <a:pt x="97482" y="647646"/>
                    <a:pt x="118818" y="668982"/>
                    <a:pt x="145107" y="668982"/>
                  </a:cubicBezTo>
                  <a:cubicBezTo>
                    <a:pt x="171396" y="668982"/>
                    <a:pt x="192732" y="647646"/>
                    <a:pt x="192732" y="621357"/>
                  </a:cubicBezTo>
                  <a:lnTo>
                    <a:pt x="192732" y="564969"/>
                  </a:lnTo>
                  <a:cubicBezTo>
                    <a:pt x="248073" y="545253"/>
                    <a:pt x="287982" y="492865"/>
                    <a:pt x="287982" y="430857"/>
                  </a:cubicBezTo>
                  <a:cubicBezTo>
                    <a:pt x="287982" y="352086"/>
                    <a:pt x="223879" y="287982"/>
                    <a:pt x="145107" y="2879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32" tIns="91416" rIns="182832" bIns="91416" numCol="1" rtlCol="0" anchor="t" anchorCtr="0" compatLnSpc="1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en-US" sz="72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3" name="icon"/>
          <p:cNvSpPr/>
          <p:nvPr>
            <p:custDataLst>
              <p:tags r:id="rId22"/>
            </p:custDataLst>
          </p:nvPr>
        </p:nvSpPr>
        <p:spPr bwMode="auto">
          <a:xfrm>
            <a:off x="7289800" y="2019935"/>
            <a:ext cx="459740" cy="254635"/>
          </a:xfrm>
          <a:custGeom>
            <a:avLst/>
            <a:gdLst>
              <a:gd name="connsiteX0" fmla="*/ 153964 w 608415"/>
              <a:gd name="connsiteY0" fmla="*/ 181951 h 337514"/>
              <a:gd name="connsiteX1" fmla="*/ 133684 w 608415"/>
              <a:gd name="connsiteY1" fmla="*/ 202048 h 337514"/>
              <a:gd name="connsiteX2" fmla="*/ 153964 w 608415"/>
              <a:gd name="connsiteY2" fmla="*/ 222299 h 337514"/>
              <a:gd name="connsiteX3" fmla="*/ 320965 w 608415"/>
              <a:gd name="connsiteY3" fmla="*/ 222299 h 337514"/>
              <a:gd name="connsiteX4" fmla="*/ 341091 w 608415"/>
              <a:gd name="connsiteY4" fmla="*/ 202048 h 337514"/>
              <a:gd name="connsiteX5" fmla="*/ 320965 w 608415"/>
              <a:gd name="connsiteY5" fmla="*/ 181951 h 337514"/>
              <a:gd name="connsiteX6" fmla="*/ 153964 w 608415"/>
              <a:gd name="connsiteY6" fmla="*/ 115215 h 337514"/>
              <a:gd name="connsiteX7" fmla="*/ 133684 w 608415"/>
              <a:gd name="connsiteY7" fmla="*/ 135466 h 337514"/>
              <a:gd name="connsiteX8" fmla="*/ 153964 w 608415"/>
              <a:gd name="connsiteY8" fmla="*/ 155563 h 337514"/>
              <a:gd name="connsiteX9" fmla="*/ 220642 w 608415"/>
              <a:gd name="connsiteY9" fmla="*/ 155563 h 337514"/>
              <a:gd name="connsiteX10" fmla="*/ 240921 w 608415"/>
              <a:gd name="connsiteY10" fmla="*/ 135466 h 337514"/>
              <a:gd name="connsiteX11" fmla="*/ 220642 w 608415"/>
              <a:gd name="connsiteY11" fmla="*/ 115215 h 337514"/>
              <a:gd name="connsiteX12" fmla="*/ 450633 w 608415"/>
              <a:gd name="connsiteY12" fmla="*/ 68270 h 337514"/>
              <a:gd name="connsiteX13" fmla="*/ 430353 w 608415"/>
              <a:gd name="connsiteY13" fmla="*/ 88367 h 337514"/>
              <a:gd name="connsiteX14" fmla="*/ 430353 w 608415"/>
              <a:gd name="connsiteY14" fmla="*/ 101408 h 337514"/>
              <a:gd name="connsiteX15" fmla="*/ 395939 w 608415"/>
              <a:gd name="connsiteY15" fmla="*/ 144824 h 337514"/>
              <a:gd name="connsiteX16" fmla="*/ 441722 w 608415"/>
              <a:gd name="connsiteY16" fmla="*/ 189622 h 337514"/>
              <a:gd name="connsiteX17" fmla="*/ 459543 w 608415"/>
              <a:gd name="connsiteY17" fmla="*/ 189622 h 337514"/>
              <a:gd name="connsiteX18" fmla="*/ 464767 w 608415"/>
              <a:gd name="connsiteY18" fmla="*/ 194071 h 337514"/>
              <a:gd name="connsiteX19" fmla="*/ 459543 w 608415"/>
              <a:gd name="connsiteY19" fmla="*/ 198520 h 337514"/>
              <a:gd name="connsiteX20" fmla="*/ 416218 w 608415"/>
              <a:gd name="connsiteY20" fmla="*/ 198520 h 337514"/>
              <a:gd name="connsiteX21" fmla="*/ 395939 w 608415"/>
              <a:gd name="connsiteY21" fmla="*/ 218771 h 337514"/>
              <a:gd name="connsiteX22" fmla="*/ 416218 w 608415"/>
              <a:gd name="connsiteY22" fmla="*/ 238868 h 337514"/>
              <a:gd name="connsiteX23" fmla="*/ 430353 w 608415"/>
              <a:gd name="connsiteY23" fmla="*/ 238868 h 337514"/>
              <a:gd name="connsiteX24" fmla="*/ 430353 w 608415"/>
              <a:gd name="connsiteY24" fmla="*/ 249147 h 337514"/>
              <a:gd name="connsiteX25" fmla="*/ 450633 w 608415"/>
              <a:gd name="connsiteY25" fmla="*/ 269244 h 337514"/>
              <a:gd name="connsiteX26" fmla="*/ 470912 w 608415"/>
              <a:gd name="connsiteY26" fmla="*/ 249147 h 337514"/>
              <a:gd name="connsiteX27" fmla="*/ 470912 w 608415"/>
              <a:gd name="connsiteY27" fmla="*/ 237487 h 337514"/>
              <a:gd name="connsiteX28" fmla="*/ 505326 w 608415"/>
              <a:gd name="connsiteY28" fmla="*/ 194071 h 337514"/>
              <a:gd name="connsiteX29" fmla="*/ 459543 w 608415"/>
              <a:gd name="connsiteY29" fmla="*/ 149273 h 337514"/>
              <a:gd name="connsiteX30" fmla="*/ 441722 w 608415"/>
              <a:gd name="connsiteY30" fmla="*/ 149273 h 337514"/>
              <a:gd name="connsiteX31" fmla="*/ 436498 w 608415"/>
              <a:gd name="connsiteY31" fmla="*/ 144824 h 337514"/>
              <a:gd name="connsiteX32" fmla="*/ 441722 w 608415"/>
              <a:gd name="connsiteY32" fmla="*/ 140375 h 337514"/>
              <a:gd name="connsiteX33" fmla="*/ 485047 w 608415"/>
              <a:gd name="connsiteY33" fmla="*/ 140375 h 337514"/>
              <a:gd name="connsiteX34" fmla="*/ 505326 w 608415"/>
              <a:gd name="connsiteY34" fmla="*/ 120124 h 337514"/>
              <a:gd name="connsiteX35" fmla="*/ 485047 w 608415"/>
              <a:gd name="connsiteY35" fmla="*/ 100027 h 337514"/>
              <a:gd name="connsiteX36" fmla="*/ 470912 w 608415"/>
              <a:gd name="connsiteY36" fmla="*/ 100027 h 337514"/>
              <a:gd name="connsiteX37" fmla="*/ 470912 w 608415"/>
              <a:gd name="connsiteY37" fmla="*/ 88367 h 337514"/>
              <a:gd name="connsiteX38" fmla="*/ 450633 w 608415"/>
              <a:gd name="connsiteY38" fmla="*/ 68270 h 337514"/>
              <a:gd name="connsiteX39" fmla="*/ 107259 w 608415"/>
              <a:gd name="connsiteY39" fmla="*/ 0 h 337514"/>
              <a:gd name="connsiteX40" fmla="*/ 588135 w 608415"/>
              <a:gd name="connsiteY40" fmla="*/ 0 h 337514"/>
              <a:gd name="connsiteX41" fmla="*/ 608415 w 608415"/>
              <a:gd name="connsiteY41" fmla="*/ 20251 h 337514"/>
              <a:gd name="connsiteX42" fmla="*/ 608415 w 608415"/>
              <a:gd name="connsiteY42" fmla="*/ 317263 h 337514"/>
              <a:gd name="connsiteX43" fmla="*/ 588135 w 608415"/>
              <a:gd name="connsiteY43" fmla="*/ 337514 h 337514"/>
              <a:gd name="connsiteX44" fmla="*/ 107259 w 608415"/>
              <a:gd name="connsiteY44" fmla="*/ 337514 h 337514"/>
              <a:gd name="connsiteX45" fmla="*/ 20278 w 608415"/>
              <a:gd name="connsiteY45" fmla="*/ 0 h 337514"/>
              <a:gd name="connsiteX46" fmla="*/ 66825 w 608415"/>
              <a:gd name="connsiteY46" fmla="*/ 0 h 337514"/>
              <a:gd name="connsiteX47" fmla="*/ 66825 w 608415"/>
              <a:gd name="connsiteY47" fmla="*/ 337514 h 337514"/>
              <a:gd name="connsiteX48" fmla="*/ 20278 w 608415"/>
              <a:gd name="connsiteY48" fmla="*/ 337514 h 337514"/>
              <a:gd name="connsiteX49" fmla="*/ 0 w 608415"/>
              <a:gd name="connsiteY49" fmla="*/ 317263 h 337514"/>
              <a:gd name="connsiteX50" fmla="*/ 0 w 608415"/>
              <a:gd name="connsiteY50" fmla="*/ 20251 h 337514"/>
              <a:gd name="connsiteX51" fmla="*/ 20278 w 608415"/>
              <a:gd name="connsiteY51" fmla="*/ 0 h 33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8415" h="337514">
                <a:moveTo>
                  <a:pt x="153964" y="181951"/>
                </a:moveTo>
                <a:cubicBezTo>
                  <a:pt x="142749" y="181951"/>
                  <a:pt x="133684" y="191002"/>
                  <a:pt x="133684" y="202048"/>
                </a:cubicBezTo>
                <a:cubicBezTo>
                  <a:pt x="133684" y="213248"/>
                  <a:pt x="142749" y="222299"/>
                  <a:pt x="153964" y="222299"/>
                </a:cubicBezTo>
                <a:lnTo>
                  <a:pt x="320965" y="222299"/>
                </a:lnTo>
                <a:cubicBezTo>
                  <a:pt x="332027" y="222299"/>
                  <a:pt x="341091" y="213248"/>
                  <a:pt x="341091" y="202048"/>
                </a:cubicBezTo>
                <a:cubicBezTo>
                  <a:pt x="341091" y="191002"/>
                  <a:pt x="332027" y="181951"/>
                  <a:pt x="320965" y="181951"/>
                </a:cubicBezTo>
                <a:close/>
                <a:moveTo>
                  <a:pt x="153964" y="115215"/>
                </a:moveTo>
                <a:cubicBezTo>
                  <a:pt x="142749" y="115215"/>
                  <a:pt x="133684" y="124267"/>
                  <a:pt x="133684" y="135466"/>
                </a:cubicBezTo>
                <a:cubicBezTo>
                  <a:pt x="133684" y="146512"/>
                  <a:pt x="142749" y="155563"/>
                  <a:pt x="153964" y="155563"/>
                </a:cubicBezTo>
                <a:lnTo>
                  <a:pt x="220642" y="155563"/>
                </a:lnTo>
                <a:cubicBezTo>
                  <a:pt x="231857" y="155563"/>
                  <a:pt x="240921" y="146512"/>
                  <a:pt x="240921" y="135466"/>
                </a:cubicBezTo>
                <a:cubicBezTo>
                  <a:pt x="240921" y="124267"/>
                  <a:pt x="231857" y="115215"/>
                  <a:pt x="220642" y="115215"/>
                </a:cubicBezTo>
                <a:close/>
                <a:moveTo>
                  <a:pt x="450633" y="68270"/>
                </a:moveTo>
                <a:cubicBezTo>
                  <a:pt x="439417" y="68270"/>
                  <a:pt x="430353" y="77321"/>
                  <a:pt x="430353" y="88367"/>
                </a:cubicBezTo>
                <a:lnTo>
                  <a:pt x="430353" y="101408"/>
                </a:lnTo>
                <a:cubicBezTo>
                  <a:pt x="410841" y="106470"/>
                  <a:pt x="395939" y="124267"/>
                  <a:pt x="395939" y="144824"/>
                </a:cubicBezTo>
                <a:cubicBezTo>
                  <a:pt x="395939" y="169064"/>
                  <a:pt x="416833" y="189622"/>
                  <a:pt x="441722" y="189622"/>
                </a:cubicBezTo>
                <a:lnTo>
                  <a:pt x="459543" y="189622"/>
                </a:lnTo>
                <a:cubicBezTo>
                  <a:pt x="462001" y="189622"/>
                  <a:pt x="464767" y="192076"/>
                  <a:pt x="464767" y="194071"/>
                </a:cubicBezTo>
                <a:cubicBezTo>
                  <a:pt x="464767" y="196065"/>
                  <a:pt x="462001" y="198520"/>
                  <a:pt x="459543" y="198520"/>
                </a:cubicBezTo>
                <a:lnTo>
                  <a:pt x="416218" y="198520"/>
                </a:lnTo>
                <a:cubicBezTo>
                  <a:pt x="405003" y="198520"/>
                  <a:pt x="395939" y="207571"/>
                  <a:pt x="395939" y="218771"/>
                </a:cubicBezTo>
                <a:cubicBezTo>
                  <a:pt x="395939" y="229816"/>
                  <a:pt x="405003" y="238868"/>
                  <a:pt x="416218" y="238868"/>
                </a:cubicBezTo>
                <a:lnTo>
                  <a:pt x="430353" y="238868"/>
                </a:lnTo>
                <a:lnTo>
                  <a:pt x="430353" y="249147"/>
                </a:lnTo>
                <a:cubicBezTo>
                  <a:pt x="430353" y="260193"/>
                  <a:pt x="439417" y="269244"/>
                  <a:pt x="450633" y="269244"/>
                </a:cubicBezTo>
                <a:cubicBezTo>
                  <a:pt x="461848" y="269244"/>
                  <a:pt x="470912" y="260193"/>
                  <a:pt x="470912" y="249147"/>
                </a:cubicBezTo>
                <a:lnTo>
                  <a:pt x="470912" y="237487"/>
                </a:lnTo>
                <a:cubicBezTo>
                  <a:pt x="490424" y="232424"/>
                  <a:pt x="505326" y="214628"/>
                  <a:pt x="505326" y="194071"/>
                </a:cubicBezTo>
                <a:cubicBezTo>
                  <a:pt x="505326" y="169831"/>
                  <a:pt x="484432" y="149273"/>
                  <a:pt x="459543" y="149273"/>
                </a:cubicBezTo>
                <a:lnTo>
                  <a:pt x="441722" y="149273"/>
                </a:lnTo>
                <a:cubicBezTo>
                  <a:pt x="439264" y="149273"/>
                  <a:pt x="436498" y="146819"/>
                  <a:pt x="436498" y="144824"/>
                </a:cubicBezTo>
                <a:cubicBezTo>
                  <a:pt x="436498" y="142830"/>
                  <a:pt x="439264" y="140375"/>
                  <a:pt x="441722" y="140375"/>
                </a:cubicBezTo>
                <a:lnTo>
                  <a:pt x="485047" y="140375"/>
                </a:lnTo>
                <a:cubicBezTo>
                  <a:pt x="496262" y="140375"/>
                  <a:pt x="505326" y="131324"/>
                  <a:pt x="505326" y="120124"/>
                </a:cubicBezTo>
                <a:cubicBezTo>
                  <a:pt x="505326" y="109078"/>
                  <a:pt x="496262" y="100027"/>
                  <a:pt x="485047" y="100027"/>
                </a:cubicBezTo>
                <a:lnTo>
                  <a:pt x="470912" y="100027"/>
                </a:lnTo>
                <a:lnTo>
                  <a:pt x="470912" y="88367"/>
                </a:lnTo>
                <a:cubicBezTo>
                  <a:pt x="470912" y="77321"/>
                  <a:pt x="461848" y="68270"/>
                  <a:pt x="450633" y="68270"/>
                </a:cubicBezTo>
                <a:close/>
                <a:moveTo>
                  <a:pt x="107259" y="0"/>
                </a:moveTo>
                <a:lnTo>
                  <a:pt x="588135" y="0"/>
                </a:lnTo>
                <a:cubicBezTo>
                  <a:pt x="599351" y="0"/>
                  <a:pt x="608415" y="9052"/>
                  <a:pt x="608415" y="20251"/>
                </a:cubicBezTo>
                <a:lnTo>
                  <a:pt x="608415" y="317263"/>
                </a:lnTo>
                <a:cubicBezTo>
                  <a:pt x="608415" y="328463"/>
                  <a:pt x="599351" y="337514"/>
                  <a:pt x="588135" y="337514"/>
                </a:cubicBezTo>
                <a:lnTo>
                  <a:pt x="107259" y="337514"/>
                </a:lnTo>
                <a:close/>
                <a:moveTo>
                  <a:pt x="20278" y="0"/>
                </a:moveTo>
                <a:lnTo>
                  <a:pt x="66825" y="0"/>
                </a:lnTo>
                <a:lnTo>
                  <a:pt x="66825" y="337514"/>
                </a:lnTo>
                <a:lnTo>
                  <a:pt x="20278" y="337514"/>
                </a:lnTo>
                <a:cubicBezTo>
                  <a:pt x="9063" y="337514"/>
                  <a:pt x="0" y="328463"/>
                  <a:pt x="0" y="317263"/>
                </a:cubicBezTo>
                <a:lnTo>
                  <a:pt x="0" y="20251"/>
                </a:lnTo>
                <a:cubicBezTo>
                  <a:pt x="0" y="9052"/>
                  <a:pt x="9063" y="0"/>
                  <a:pt x="20278" y="0"/>
                </a:cubicBezTo>
                <a:close/>
              </a:path>
            </a:pathLst>
          </a:custGeom>
          <a:solidFill>
            <a:srgbClr val="2941B3"/>
          </a:solidFill>
          <a:ln>
            <a:noFill/>
          </a:ln>
        </p:spPr>
      </p:sp>
      <p:sp>
        <p:nvSpPr>
          <p:cNvPr id="28" name="icon"/>
          <p:cNvSpPr/>
          <p:nvPr>
            <p:custDataLst>
              <p:tags r:id="rId23"/>
            </p:custDataLst>
          </p:nvPr>
        </p:nvSpPr>
        <p:spPr bwMode="auto">
          <a:xfrm>
            <a:off x="7296785" y="4741545"/>
            <a:ext cx="421640" cy="311150"/>
          </a:xfrm>
          <a:custGeom>
            <a:avLst/>
            <a:gdLst>
              <a:gd name="connsiteX0" fmla="*/ 475462 w 606900"/>
              <a:gd name="connsiteY0" fmla="*/ 292780 h 450562"/>
              <a:gd name="connsiteX1" fmla="*/ 555997 w 606900"/>
              <a:gd name="connsiteY1" fmla="*/ 364828 h 450562"/>
              <a:gd name="connsiteX2" fmla="*/ 606900 w 606900"/>
              <a:gd name="connsiteY2" fmla="*/ 424742 h 450562"/>
              <a:gd name="connsiteX3" fmla="*/ 597023 w 606900"/>
              <a:gd name="connsiteY3" fmla="*/ 434601 h 450562"/>
              <a:gd name="connsiteX4" fmla="*/ 587147 w 606900"/>
              <a:gd name="connsiteY4" fmla="*/ 424742 h 450562"/>
              <a:gd name="connsiteX5" fmla="*/ 546120 w 606900"/>
              <a:gd name="connsiteY5" fmla="*/ 383788 h 450562"/>
              <a:gd name="connsiteX6" fmla="*/ 505853 w 606900"/>
              <a:gd name="connsiteY6" fmla="*/ 424742 h 450562"/>
              <a:gd name="connsiteX7" fmla="*/ 495976 w 606900"/>
              <a:gd name="connsiteY7" fmla="*/ 434601 h 450562"/>
              <a:gd name="connsiteX8" fmla="*/ 485339 w 606900"/>
              <a:gd name="connsiteY8" fmla="*/ 424742 h 450562"/>
              <a:gd name="connsiteX9" fmla="*/ 535483 w 606900"/>
              <a:gd name="connsiteY9" fmla="*/ 364828 h 450562"/>
              <a:gd name="connsiteX10" fmla="*/ 475462 w 606900"/>
              <a:gd name="connsiteY10" fmla="*/ 313257 h 450562"/>
              <a:gd name="connsiteX11" fmla="*/ 414682 w 606900"/>
              <a:gd name="connsiteY11" fmla="*/ 373929 h 450562"/>
              <a:gd name="connsiteX12" fmla="*/ 404805 w 606900"/>
              <a:gd name="connsiteY12" fmla="*/ 383788 h 450562"/>
              <a:gd name="connsiteX13" fmla="*/ 394168 w 606900"/>
              <a:gd name="connsiteY13" fmla="*/ 373929 h 450562"/>
              <a:gd name="connsiteX14" fmla="*/ 475462 w 606900"/>
              <a:gd name="connsiteY14" fmla="*/ 292780 h 450562"/>
              <a:gd name="connsiteX15" fmla="*/ 420057 w 606900"/>
              <a:gd name="connsiteY15" fmla="*/ 0 h 450562"/>
              <a:gd name="connsiteX16" fmla="*/ 536264 w 606900"/>
              <a:gd name="connsiteY16" fmla="*/ 111503 h 450562"/>
              <a:gd name="connsiteX17" fmla="*/ 606900 w 606900"/>
              <a:gd name="connsiteY17" fmla="*/ 191906 h 450562"/>
              <a:gd name="connsiteX18" fmla="*/ 597026 w 606900"/>
              <a:gd name="connsiteY18" fmla="*/ 201767 h 450562"/>
              <a:gd name="connsiteX19" fmla="*/ 587153 w 606900"/>
              <a:gd name="connsiteY19" fmla="*/ 191906 h 450562"/>
              <a:gd name="connsiteX20" fmla="*/ 526390 w 606900"/>
              <a:gd name="connsiteY20" fmla="*/ 131224 h 450562"/>
              <a:gd name="connsiteX21" fmla="*/ 465628 w 606900"/>
              <a:gd name="connsiteY21" fmla="*/ 191906 h 450562"/>
              <a:gd name="connsiteX22" fmla="*/ 454995 w 606900"/>
              <a:gd name="connsiteY22" fmla="*/ 201767 h 450562"/>
              <a:gd name="connsiteX23" fmla="*/ 445121 w 606900"/>
              <a:gd name="connsiteY23" fmla="*/ 191906 h 450562"/>
              <a:gd name="connsiteX24" fmla="*/ 515757 w 606900"/>
              <a:gd name="connsiteY24" fmla="*/ 111503 h 450562"/>
              <a:gd name="connsiteX25" fmla="*/ 420057 w 606900"/>
              <a:gd name="connsiteY25" fmla="*/ 19722 h 450562"/>
              <a:gd name="connsiteX26" fmla="*/ 323596 w 606900"/>
              <a:gd name="connsiteY26" fmla="*/ 112261 h 450562"/>
              <a:gd name="connsiteX27" fmla="*/ 347901 w 606900"/>
              <a:gd name="connsiteY27" fmla="*/ 122122 h 450562"/>
              <a:gd name="connsiteX28" fmla="*/ 384358 w 606900"/>
              <a:gd name="connsiteY28" fmla="*/ 172184 h 450562"/>
              <a:gd name="connsiteX29" fmla="*/ 376763 w 606900"/>
              <a:gd name="connsiteY29" fmla="*/ 184321 h 450562"/>
              <a:gd name="connsiteX30" fmla="*/ 364611 w 606900"/>
              <a:gd name="connsiteY30" fmla="*/ 176736 h 450562"/>
              <a:gd name="connsiteX31" fmla="*/ 337268 w 606900"/>
              <a:gd name="connsiteY31" fmla="*/ 139568 h 450562"/>
              <a:gd name="connsiteX32" fmla="*/ 291696 w 606900"/>
              <a:gd name="connsiteY32" fmla="*/ 131983 h 450562"/>
              <a:gd name="connsiteX33" fmla="*/ 253720 w 606900"/>
              <a:gd name="connsiteY33" fmla="*/ 159290 h 450562"/>
              <a:gd name="connsiteX34" fmla="*/ 246124 w 606900"/>
              <a:gd name="connsiteY34" fmla="*/ 204801 h 450562"/>
              <a:gd name="connsiteX35" fmla="*/ 238529 w 606900"/>
              <a:gd name="connsiteY35" fmla="*/ 216937 h 450562"/>
              <a:gd name="connsiteX36" fmla="*/ 236250 w 606900"/>
              <a:gd name="connsiteY36" fmla="*/ 216937 h 450562"/>
              <a:gd name="connsiteX37" fmla="*/ 226377 w 606900"/>
              <a:gd name="connsiteY37" fmla="*/ 209352 h 450562"/>
              <a:gd name="connsiteX38" fmla="*/ 226377 w 606900"/>
              <a:gd name="connsiteY38" fmla="*/ 172184 h 450562"/>
              <a:gd name="connsiteX39" fmla="*/ 170931 w 606900"/>
              <a:gd name="connsiteY39" fmla="*/ 193423 h 450562"/>
              <a:gd name="connsiteX40" fmla="*/ 158779 w 606900"/>
              <a:gd name="connsiteY40" fmla="*/ 247278 h 450562"/>
              <a:gd name="connsiteX41" fmla="*/ 179286 w 606900"/>
              <a:gd name="connsiteY41" fmla="*/ 279136 h 450562"/>
              <a:gd name="connsiteX42" fmla="*/ 180805 w 606900"/>
              <a:gd name="connsiteY42" fmla="*/ 293548 h 450562"/>
              <a:gd name="connsiteX43" fmla="*/ 172450 w 606900"/>
              <a:gd name="connsiteY43" fmla="*/ 297341 h 450562"/>
              <a:gd name="connsiteX44" fmla="*/ 166374 w 606900"/>
              <a:gd name="connsiteY44" fmla="*/ 295065 h 450562"/>
              <a:gd name="connsiteX45" fmla="*/ 140550 w 606900"/>
              <a:gd name="connsiteY45" fmla="*/ 256380 h 450562"/>
              <a:gd name="connsiteX46" fmla="*/ 34216 w 606900"/>
              <a:gd name="connsiteY46" fmla="*/ 299616 h 450562"/>
              <a:gd name="connsiteX47" fmla="*/ 22823 w 606900"/>
              <a:gd name="connsiteY47" fmla="*/ 372434 h 450562"/>
              <a:gd name="connsiteX48" fmla="*/ 66876 w 606900"/>
              <a:gd name="connsiteY48" fmla="*/ 431599 h 450562"/>
              <a:gd name="connsiteX49" fmla="*/ 69914 w 606900"/>
              <a:gd name="connsiteY49" fmla="*/ 445252 h 450562"/>
              <a:gd name="connsiteX50" fmla="*/ 61559 w 606900"/>
              <a:gd name="connsiteY50" fmla="*/ 450562 h 450562"/>
              <a:gd name="connsiteX51" fmla="*/ 56242 w 606900"/>
              <a:gd name="connsiteY51" fmla="*/ 449045 h 450562"/>
              <a:gd name="connsiteX52" fmla="*/ 3075 w 606900"/>
              <a:gd name="connsiteY52" fmla="*/ 376985 h 450562"/>
              <a:gd name="connsiteX53" fmla="*/ 16747 w 606900"/>
              <a:gd name="connsiteY53" fmla="*/ 288997 h 450562"/>
              <a:gd name="connsiteX54" fmla="*/ 136752 w 606900"/>
              <a:gd name="connsiteY54" fmla="*/ 235142 h 450562"/>
              <a:gd name="connsiteX55" fmla="*/ 154981 w 606900"/>
              <a:gd name="connsiteY55" fmla="*/ 180528 h 450562"/>
              <a:gd name="connsiteX56" fmla="*/ 233972 w 606900"/>
              <a:gd name="connsiteY56" fmla="*/ 153221 h 450562"/>
              <a:gd name="connsiteX57" fmla="*/ 236250 w 606900"/>
              <a:gd name="connsiteY57" fmla="*/ 148670 h 450562"/>
              <a:gd name="connsiteX58" fmla="*/ 286379 w 606900"/>
              <a:gd name="connsiteY58" fmla="*/ 112261 h 450562"/>
              <a:gd name="connsiteX59" fmla="*/ 303848 w 606900"/>
              <a:gd name="connsiteY59" fmla="*/ 109986 h 450562"/>
              <a:gd name="connsiteX60" fmla="*/ 420057 w 606900"/>
              <a:gd name="connsiteY60" fmla="*/ 0 h 45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6900" h="450562">
                <a:moveTo>
                  <a:pt x="475462" y="292780"/>
                </a:moveTo>
                <a:cubicBezTo>
                  <a:pt x="517249" y="292780"/>
                  <a:pt x="551438" y="324633"/>
                  <a:pt x="555997" y="364828"/>
                </a:cubicBezTo>
                <a:cubicBezTo>
                  <a:pt x="584867" y="369379"/>
                  <a:pt x="606900" y="394406"/>
                  <a:pt x="606900" y="424742"/>
                </a:cubicBezTo>
                <a:cubicBezTo>
                  <a:pt x="606900" y="430051"/>
                  <a:pt x="602342" y="434601"/>
                  <a:pt x="597023" y="434601"/>
                </a:cubicBezTo>
                <a:cubicBezTo>
                  <a:pt x="591705" y="434601"/>
                  <a:pt x="587147" y="430051"/>
                  <a:pt x="587147" y="424742"/>
                </a:cubicBezTo>
                <a:cubicBezTo>
                  <a:pt x="587147" y="401990"/>
                  <a:pt x="568912" y="383788"/>
                  <a:pt x="546120" y="383788"/>
                </a:cubicBezTo>
                <a:cubicBezTo>
                  <a:pt x="524087" y="383788"/>
                  <a:pt x="505853" y="401990"/>
                  <a:pt x="505853" y="424742"/>
                </a:cubicBezTo>
                <a:cubicBezTo>
                  <a:pt x="505853" y="430051"/>
                  <a:pt x="501294" y="434601"/>
                  <a:pt x="495976" y="434601"/>
                </a:cubicBezTo>
                <a:cubicBezTo>
                  <a:pt x="489898" y="434601"/>
                  <a:pt x="485339" y="430051"/>
                  <a:pt x="485339" y="424742"/>
                </a:cubicBezTo>
                <a:cubicBezTo>
                  <a:pt x="485339" y="394406"/>
                  <a:pt x="507372" y="370137"/>
                  <a:pt x="535483" y="364828"/>
                </a:cubicBezTo>
                <a:cubicBezTo>
                  <a:pt x="530925" y="336009"/>
                  <a:pt x="505853" y="313257"/>
                  <a:pt x="475462" y="313257"/>
                </a:cubicBezTo>
                <a:cubicBezTo>
                  <a:pt x="442033" y="313257"/>
                  <a:pt x="414682" y="340559"/>
                  <a:pt x="414682" y="373929"/>
                </a:cubicBezTo>
                <a:cubicBezTo>
                  <a:pt x="414682" y="379238"/>
                  <a:pt x="410123" y="383788"/>
                  <a:pt x="404805" y="383788"/>
                </a:cubicBezTo>
                <a:cubicBezTo>
                  <a:pt x="398727" y="383788"/>
                  <a:pt x="394168" y="379238"/>
                  <a:pt x="394168" y="373929"/>
                </a:cubicBezTo>
                <a:cubicBezTo>
                  <a:pt x="394168" y="329183"/>
                  <a:pt x="430637" y="292780"/>
                  <a:pt x="475462" y="292780"/>
                </a:cubicBezTo>
                <a:close/>
                <a:moveTo>
                  <a:pt x="420057" y="0"/>
                </a:moveTo>
                <a:cubicBezTo>
                  <a:pt x="482338" y="0"/>
                  <a:pt x="533986" y="49304"/>
                  <a:pt x="536264" y="111503"/>
                </a:cubicBezTo>
                <a:cubicBezTo>
                  <a:pt x="575760" y="116812"/>
                  <a:pt x="606900" y="150946"/>
                  <a:pt x="606900" y="191906"/>
                </a:cubicBezTo>
                <a:cubicBezTo>
                  <a:pt x="606900" y="197216"/>
                  <a:pt x="602343" y="201767"/>
                  <a:pt x="597026" y="201767"/>
                </a:cubicBezTo>
                <a:cubicBezTo>
                  <a:pt x="591710" y="201767"/>
                  <a:pt x="587153" y="197216"/>
                  <a:pt x="587153" y="191906"/>
                </a:cubicBezTo>
                <a:cubicBezTo>
                  <a:pt x="587153" y="158531"/>
                  <a:pt x="559810" y="131224"/>
                  <a:pt x="526390" y="131224"/>
                </a:cubicBezTo>
                <a:cubicBezTo>
                  <a:pt x="492971" y="131224"/>
                  <a:pt x="465628" y="158531"/>
                  <a:pt x="465628" y="191906"/>
                </a:cubicBezTo>
                <a:cubicBezTo>
                  <a:pt x="465628" y="197216"/>
                  <a:pt x="461071" y="201767"/>
                  <a:pt x="454995" y="201767"/>
                </a:cubicBezTo>
                <a:cubicBezTo>
                  <a:pt x="449678" y="201767"/>
                  <a:pt x="445121" y="197216"/>
                  <a:pt x="445121" y="191906"/>
                </a:cubicBezTo>
                <a:cubicBezTo>
                  <a:pt x="445121" y="150946"/>
                  <a:pt x="476262" y="116812"/>
                  <a:pt x="515757" y="111503"/>
                </a:cubicBezTo>
                <a:cubicBezTo>
                  <a:pt x="513478" y="60682"/>
                  <a:pt x="471704" y="19722"/>
                  <a:pt x="420057" y="19722"/>
                </a:cubicBezTo>
                <a:cubicBezTo>
                  <a:pt x="368408" y="19722"/>
                  <a:pt x="325875" y="60682"/>
                  <a:pt x="323596" y="112261"/>
                </a:cubicBezTo>
                <a:cubicBezTo>
                  <a:pt x="331951" y="114537"/>
                  <a:pt x="340306" y="117571"/>
                  <a:pt x="347901" y="122122"/>
                </a:cubicBezTo>
                <a:cubicBezTo>
                  <a:pt x="366130" y="133500"/>
                  <a:pt x="379042" y="151704"/>
                  <a:pt x="384358" y="172184"/>
                </a:cubicBezTo>
                <a:cubicBezTo>
                  <a:pt x="385118" y="177494"/>
                  <a:pt x="382080" y="183562"/>
                  <a:pt x="376763" y="184321"/>
                </a:cubicBezTo>
                <a:cubicBezTo>
                  <a:pt x="371446" y="185838"/>
                  <a:pt x="365370" y="182804"/>
                  <a:pt x="364611" y="176736"/>
                </a:cubicBezTo>
                <a:cubicBezTo>
                  <a:pt x="360813" y="161565"/>
                  <a:pt x="350939" y="147912"/>
                  <a:pt x="337268" y="139568"/>
                </a:cubicBezTo>
                <a:cubicBezTo>
                  <a:pt x="323596" y="130466"/>
                  <a:pt x="306886" y="128190"/>
                  <a:pt x="291696" y="131983"/>
                </a:cubicBezTo>
                <a:cubicBezTo>
                  <a:pt x="275746" y="135775"/>
                  <a:pt x="262074" y="144878"/>
                  <a:pt x="253720" y="159290"/>
                </a:cubicBezTo>
                <a:cubicBezTo>
                  <a:pt x="245365" y="172943"/>
                  <a:pt x="242327" y="188872"/>
                  <a:pt x="246124" y="204801"/>
                </a:cubicBezTo>
                <a:cubicBezTo>
                  <a:pt x="247643" y="210111"/>
                  <a:pt x="243846" y="215420"/>
                  <a:pt x="238529" y="216937"/>
                </a:cubicBezTo>
                <a:cubicBezTo>
                  <a:pt x="237769" y="216937"/>
                  <a:pt x="237010" y="216937"/>
                  <a:pt x="236250" y="216937"/>
                </a:cubicBezTo>
                <a:cubicBezTo>
                  <a:pt x="231693" y="216937"/>
                  <a:pt x="227896" y="213903"/>
                  <a:pt x="226377" y="209352"/>
                </a:cubicBezTo>
                <a:cubicBezTo>
                  <a:pt x="223338" y="197216"/>
                  <a:pt x="223338" y="184321"/>
                  <a:pt x="226377" y="172184"/>
                </a:cubicBezTo>
                <a:cubicBezTo>
                  <a:pt x="205869" y="169150"/>
                  <a:pt x="184603" y="177494"/>
                  <a:pt x="170931" y="193423"/>
                </a:cubicBezTo>
                <a:cubicBezTo>
                  <a:pt x="158019" y="209352"/>
                  <a:pt x="154221" y="229074"/>
                  <a:pt x="158779" y="247278"/>
                </a:cubicBezTo>
                <a:cubicBezTo>
                  <a:pt x="162576" y="259414"/>
                  <a:pt x="168652" y="270792"/>
                  <a:pt x="179286" y="279136"/>
                </a:cubicBezTo>
                <a:cubicBezTo>
                  <a:pt x="183843" y="282929"/>
                  <a:pt x="183843" y="288997"/>
                  <a:pt x="180805" y="293548"/>
                </a:cubicBezTo>
                <a:cubicBezTo>
                  <a:pt x="178526" y="295824"/>
                  <a:pt x="175488" y="297341"/>
                  <a:pt x="172450" y="297341"/>
                </a:cubicBezTo>
                <a:cubicBezTo>
                  <a:pt x="170172" y="297341"/>
                  <a:pt x="167893" y="296582"/>
                  <a:pt x="166374" y="295065"/>
                </a:cubicBezTo>
                <a:cubicBezTo>
                  <a:pt x="153462" y="284446"/>
                  <a:pt x="145107" y="270792"/>
                  <a:pt x="140550" y="256380"/>
                </a:cubicBezTo>
                <a:cubicBezTo>
                  <a:pt x="99535" y="245761"/>
                  <a:pt x="56242" y="263207"/>
                  <a:pt x="34216" y="299616"/>
                </a:cubicBezTo>
                <a:cubicBezTo>
                  <a:pt x="21304" y="321613"/>
                  <a:pt x="16747" y="347403"/>
                  <a:pt x="22823" y="372434"/>
                </a:cubicBezTo>
                <a:cubicBezTo>
                  <a:pt x="28899" y="397465"/>
                  <a:pt x="44850" y="417946"/>
                  <a:pt x="66876" y="431599"/>
                </a:cubicBezTo>
                <a:cubicBezTo>
                  <a:pt x="71433" y="434633"/>
                  <a:pt x="72952" y="440701"/>
                  <a:pt x="69914" y="445252"/>
                </a:cubicBezTo>
                <a:cubicBezTo>
                  <a:pt x="68395" y="449045"/>
                  <a:pt x="64597" y="450562"/>
                  <a:pt x="61559" y="450562"/>
                </a:cubicBezTo>
                <a:cubicBezTo>
                  <a:pt x="59281" y="450562"/>
                  <a:pt x="57761" y="449803"/>
                  <a:pt x="56242" y="449045"/>
                </a:cubicBezTo>
                <a:cubicBezTo>
                  <a:pt x="29659" y="433116"/>
                  <a:pt x="10671" y="407326"/>
                  <a:pt x="3075" y="376985"/>
                </a:cubicBezTo>
                <a:cubicBezTo>
                  <a:pt x="-3760" y="346644"/>
                  <a:pt x="797" y="315545"/>
                  <a:pt x="16747" y="288997"/>
                </a:cubicBezTo>
                <a:cubicBezTo>
                  <a:pt x="42571" y="247278"/>
                  <a:pt x="90421" y="226798"/>
                  <a:pt x="136752" y="235142"/>
                </a:cubicBezTo>
                <a:cubicBezTo>
                  <a:pt x="135993" y="216179"/>
                  <a:pt x="142069" y="196457"/>
                  <a:pt x="154981" y="180528"/>
                </a:cubicBezTo>
                <a:cubicBezTo>
                  <a:pt x="174729" y="157773"/>
                  <a:pt x="204350" y="147153"/>
                  <a:pt x="233972" y="153221"/>
                </a:cubicBezTo>
                <a:cubicBezTo>
                  <a:pt x="234731" y="151704"/>
                  <a:pt x="235491" y="150187"/>
                  <a:pt x="236250" y="148670"/>
                </a:cubicBezTo>
                <a:cubicBezTo>
                  <a:pt x="247643" y="129707"/>
                  <a:pt x="265872" y="116812"/>
                  <a:pt x="286379" y="112261"/>
                </a:cubicBezTo>
                <a:cubicBezTo>
                  <a:pt x="292455" y="110744"/>
                  <a:pt x="297772" y="109986"/>
                  <a:pt x="303848" y="109986"/>
                </a:cubicBezTo>
                <a:cubicBezTo>
                  <a:pt x="306886" y="48545"/>
                  <a:pt x="357775" y="0"/>
                  <a:pt x="420057" y="0"/>
                </a:cubicBezTo>
                <a:close/>
              </a:path>
            </a:pathLst>
          </a:custGeom>
          <a:solidFill>
            <a:srgbClr val="2941B3"/>
          </a:solidFill>
          <a:ln>
            <a:noFill/>
          </a:ln>
        </p:spPr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51miz-E1192408-212ED6A1-3840x2400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635"/>
            <a:ext cx="12191365" cy="6858000"/>
          </a:xfrm>
          <a:prstGeom prst="rect">
            <a:avLst/>
          </a:prstGeom>
        </p:spPr>
      </p:pic>
      <p:sp>
        <p:nvSpPr>
          <p:cNvPr id="26" name="矩形: 圆角 15"/>
          <p:cNvSpPr/>
          <p:nvPr>
            <p:custDataLst>
              <p:tags r:id="rId3"/>
            </p:custDataLst>
          </p:nvPr>
        </p:nvSpPr>
        <p:spPr>
          <a:xfrm>
            <a:off x="0" y="-635"/>
            <a:ext cx="10922635" cy="6858000"/>
          </a:xfrm>
          <a:prstGeom prst="roundRect">
            <a:avLst>
              <a:gd name="adj" fmla="val 0"/>
            </a:avLst>
          </a:prstGeom>
          <a:gradFill>
            <a:gsLst>
              <a:gs pos="57000">
                <a:srgbClr val="D6E1EB">
                  <a:alpha val="99000"/>
                </a:srgbClr>
              </a:gs>
              <a:gs pos="79000">
                <a:schemeClr val="bg1">
                  <a:alpha val="0"/>
                </a:schemeClr>
              </a:gs>
            </a:gsLst>
            <a:lin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/>
              <a:cs typeface="+mn-cs"/>
            </a:endParaRPr>
          </a:p>
        </p:txBody>
      </p:sp>
      <p:sp>
        <p:nvSpPr>
          <p:cNvPr id="2" name="标题 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27380" y="2618105"/>
            <a:ext cx="5622925" cy="794385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sz="6000" b="1" dirty="0">
                <a:solidFill>
                  <a:srgbClr val="023EB6"/>
                </a:solidFill>
                <a:effectLst>
                  <a:outerShdw blurRad="1524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THANK </a:t>
            </a:r>
            <a:r>
              <a:rPr lang="en-US" altLang="zh-CN" sz="6000" b="1" dirty="0">
                <a:solidFill>
                  <a:srgbClr val="023EB6"/>
                </a:solidFill>
                <a:effectLst>
                  <a:outerShdw blurRad="152400" dist="38100" dir="2700000" algn="tl" rotWithShape="0">
                    <a:prstClr val="black">
                      <a:alpha val="27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YOU</a:t>
            </a:r>
            <a:endParaRPr lang="en-US" altLang="zh-CN" sz="6000" b="1" dirty="0">
              <a:solidFill>
                <a:srgbClr val="023EB6"/>
              </a:solidFill>
              <a:effectLst>
                <a:outerShdw blurRad="152400" dist="38100" dir="2700000" algn="tl" rotWithShape="0">
                  <a:prstClr val="black">
                    <a:alpha val="27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3270" y="4488180"/>
            <a:ext cx="4058313" cy="393700"/>
            <a:chOff x="2360988" y="11846597"/>
            <a:chExt cx="2033279" cy="702569"/>
          </a:xfrm>
          <a:effectLst>
            <a:reflection blurRad="6350" stA="50000" endA="300" endPos="90000" dist="50800" dir="5400000" sy="-100000" algn="bl" rotWithShape="0"/>
          </a:effectLst>
        </p:grpSpPr>
        <p:sp>
          <p:nvSpPr>
            <p:cNvPr id="5" name="圆角矩形 4"/>
            <p:cNvSpPr/>
            <p:nvPr>
              <p:custDataLst>
                <p:tags r:id="rId5"/>
              </p:custDataLst>
            </p:nvPr>
          </p:nvSpPr>
          <p:spPr bwMode="auto">
            <a:xfrm>
              <a:off x="2360988" y="11849747"/>
              <a:ext cx="1610122" cy="696076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425FDF"/>
                </a:gs>
                <a:gs pos="100000">
                  <a:srgbClr val="2835B6"/>
                </a:gs>
                <a:gs pos="0">
                  <a:srgbClr val="7490FE"/>
                </a:gs>
              </a:gsLst>
              <a:lin ang="5400000" scaled="0"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45720" tIns="45720" rIns="45720" bIns="45720" numCol="1" rtlCol="0" anchor="ctr" anchorCtr="0" compatLnSpc="1">
              <a:spAutoFit/>
            </a:bodyPr>
            <a:lstStyle/>
            <a:p>
              <a:pPr marL="0" marR="0" indent="0" algn="l" defTabSz="243713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 charset="0"/>
                </a:rPr>
                <a:t>  </a:t>
              </a:r>
              <a:r>
                <a:rPr lang="zh-CN" altLang="en-US" sz="1200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改变企业人力价值</a:t>
              </a:r>
              <a:endParaRPr kumimoji="0" lang="zh-CN" altLang="en-US" sz="1200" b="0" i="0" u="none" strike="noStrike" cap="none" normalizeH="0" baseline="0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charset="0"/>
              </a:endParaRPr>
            </a:p>
          </p:txBody>
        </p:sp>
        <p:sp>
          <p:nvSpPr>
            <p:cNvPr id="6" name="圆角矩形 5"/>
            <p:cNvSpPr/>
            <p:nvPr>
              <p:custDataLst>
                <p:tags r:id="rId6"/>
              </p:custDataLst>
            </p:nvPr>
          </p:nvSpPr>
          <p:spPr bwMode="auto">
            <a:xfrm>
              <a:off x="3190088" y="11846597"/>
              <a:ext cx="1204179" cy="70256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45720" tIns="45720" rIns="45720" bIns="45720" numCol="1" rtlCol="0" anchor="ctr" anchorCtr="0" compatLnSpc="1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dirty="0">
                  <a:solidFill>
                    <a:srgbClr val="27282D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提升企业运营效率</a:t>
              </a:r>
              <a:endParaRPr kumimoji="0" lang="zh-CN" altLang="en-US" sz="1200" b="0" i="0" u="none" strike="noStrike" cap="none" normalizeH="0" baseline="0" dirty="0">
                <a:solidFill>
                  <a:srgbClr val="27282D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2" name="副标题 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68655" y="3754755"/>
            <a:ext cx="5106035" cy="39116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AICC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智能客服丨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AICP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智能培训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像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976470" y="1657194"/>
            <a:ext cx="1763310" cy="53381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2"/>
          <p:cNvSpPr/>
          <p:nvPr>
            <p:custDataLst>
              <p:tags r:id="rId1"/>
            </p:custDataLst>
          </p:nvPr>
        </p:nvSpPr>
        <p:spPr>
          <a:xfrm>
            <a:off x="391160" y="217488"/>
            <a:ext cx="480441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智能外呼：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高效灵活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的外呼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手段</a:t>
            </a:r>
            <a:endParaRPr lang="zh-CN" altLang="en-US" sz="2600" b="1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19970" y="1079776"/>
            <a:ext cx="8812128" cy="806174"/>
            <a:chOff x="2250" y="1802"/>
            <a:chExt cx="13877" cy="1270"/>
          </a:xfrm>
        </p:grpSpPr>
        <p:sp>
          <p:nvSpPr>
            <p:cNvPr id="11" name="文本占位符 2"/>
            <p:cNvSpPr>
              <a:spLocks noGrp="1"/>
            </p:cNvSpPr>
            <p:nvPr/>
          </p:nvSpPr>
          <p:spPr>
            <a:xfrm>
              <a:off x="2250" y="1802"/>
              <a:ext cx="13877" cy="69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/>
                <a:buNone/>
                <a:defRPr sz="2000" kern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2000" kern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2000" kern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2000" kern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2000" kern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>
                  <a:solidFill>
                    <a:schemeClr val="tx1"/>
                  </a:solidFill>
                  <a:sym typeface="+mn-ea"/>
                </a:rPr>
                <a:t>一款适用于</a:t>
              </a:r>
              <a:r>
                <a:rPr lang="zh-CN" altLang="en-US" b="1" u="sng">
                  <a:solidFill>
                    <a:srgbClr val="2236A8"/>
                  </a:solidFill>
                  <a:sym typeface="+mn-ea"/>
                </a:rPr>
                <a:t>回访、调研、</a:t>
              </a:r>
              <a:r>
                <a:rPr lang="zh-CN" altLang="en-US" b="1" u="sng">
                  <a:solidFill>
                    <a:srgbClr val="2236A8"/>
                  </a:solidFill>
                  <a:sym typeface="+mn-ea"/>
                </a:rPr>
                <a:t>通知、</a:t>
              </a:r>
              <a:r>
                <a:rPr lang="zh-CN" altLang="en-US" b="1" u="sng">
                  <a:solidFill>
                    <a:srgbClr val="2236A8"/>
                  </a:solidFill>
                  <a:sym typeface="+mn-ea"/>
                </a:rPr>
                <a:t>营销</a:t>
              </a:r>
              <a:r>
                <a:rPr lang="zh-CN" altLang="en-US" b="1">
                  <a:solidFill>
                    <a:schemeClr val="tx1"/>
                  </a:solidFill>
                  <a:sym typeface="+mn-ea"/>
                </a:rPr>
                <a:t>等场景的智能语音交互</a:t>
              </a:r>
              <a:r>
                <a:rPr lang="zh-CN" altLang="en-US" b="1">
                  <a:solidFill>
                    <a:schemeClr val="tx1"/>
                  </a:solidFill>
                  <a:sym typeface="+mn-ea"/>
                </a:rPr>
                <a:t>产品</a:t>
              </a:r>
              <a:endParaRPr lang="zh-CN" altLang="en-US" b="1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914" y="2541"/>
              <a:ext cx="488" cy="5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endPara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46" name="圆角矩形 45"/>
          <p:cNvSpPr/>
          <p:nvPr/>
        </p:nvSpPr>
        <p:spPr bwMode="auto">
          <a:xfrm>
            <a:off x="582295" y="5240020"/>
            <a:ext cx="2655570" cy="396875"/>
          </a:xfrm>
          <a:prstGeom prst="roundRect">
            <a:avLst/>
          </a:prstGeom>
          <a:gradFill flip="none" rotWithShape="1">
            <a:gsLst>
              <a:gs pos="55000">
                <a:srgbClr val="023EB6"/>
              </a:gs>
              <a:gs pos="0">
                <a:srgbClr val="2835B6"/>
              </a:gs>
              <a:gs pos="99000">
                <a:srgbClr val="7490FE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rPr>
              <a:t>服务</a:t>
            </a: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rPr>
              <a:t>回访</a:t>
            </a:r>
            <a:endParaRPr lang="zh-CN" altLang="en-US" sz="1600" noProof="0">
              <a:ln>
                <a:noFill/>
              </a:ln>
              <a:solidFill>
                <a:prstClr val="white"/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微软雅黑" panose="020B0503020204020204" charset="-122"/>
              <a:ea typeface="微软雅黑" panose="020B0503020204020204" charset="-122"/>
              <a:sym typeface="Calibri" panose="020F0502020204030204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82295" y="5636895"/>
            <a:ext cx="2655570" cy="945515"/>
          </a:xfrm>
          <a:prstGeom prst="rect">
            <a:avLst/>
          </a:prstGeom>
          <a:noFill/>
          <a:ln w="127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p>
            <a:pPr marL="285750" indent="-285750" defTabSz="519430" hangingPunct="0">
              <a:lnSpc>
                <a:spcPct val="150000"/>
              </a:lnSpc>
              <a:buClr>
                <a:srgbClr val="1839B6"/>
              </a:buClr>
              <a:buFont typeface="Wingdings" panose="05000000000000000000" charset="0"/>
              <a:buChar char="Ø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对于用户投诉、保险理赔的处理结果，通过电话系统向用户打电话反馈处理结果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Calibri" panose="020F0502020204030204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3444240" y="5240020"/>
            <a:ext cx="2655570" cy="396875"/>
          </a:xfrm>
          <a:prstGeom prst="roundRect">
            <a:avLst/>
          </a:prstGeom>
          <a:gradFill flip="none" rotWithShape="1">
            <a:gsLst>
              <a:gs pos="55000">
                <a:srgbClr val="023EB6"/>
              </a:gs>
              <a:gs pos="0">
                <a:srgbClr val="2835B6"/>
              </a:gs>
              <a:gs pos="99000">
                <a:srgbClr val="7490FE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问卷调查</a:t>
            </a:r>
            <a:endParaRPr lang="zh-CN" altLang="en-US" sz="1600" noProof="0">
              <a:ln>
                <a:noFill/>
              </a:ln>
              <a:solidFill>
                <a:prstClr val="white"/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444240" y="5636895"/>
            <a:ext cx="2655570" cy="945515"/>
          </a:xfrm>
          <a:prstGeom prst="rect">
            <a:avLst/>
          </a:prstGeom>
          <a:noFill/>
          <a:ln w="127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p>
            <a:pPr marL="285750" indent="-285750" defTabSz="519430" hangingPunct="0">
              <a:lnSpc>
                <a:spcPct val="150000"/>
              </a:lnSpc>
              <a:buClr>
                <a:srgbClr val="1839B6"/>
              </a:buClr>
              <a:buFont typeface="Wingdings" panose="05000000000000000000" charset="0"/>
              <a:buChar char="Ø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对于用户关心的问题，收集关键信息形成调查结果。如服务意见收集、居民健康信息收集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圆角矩形 53"/>
          <p:cNvSpPr/>
          <p:nvPr/>
        </p:nvSpPr>
        <p:spPr bwMode="auto">
          <a:xfrm>
            <a:off x="6306185" y="5240020"/>
            <a:ext cx="2655570" cy="396875"/>
          </a:xfrm>
          <a:prstGeom prst="roundRect">
            <a:avLst/>
          </a:prstGeom>
          <a:gradFill flip="none" rotWithShape="1">
            <a:gsLst>
              <a:gs pos="55000">
                <a:srgbClr val="023EB6"/>
              </a:gs>
              <a:gs pos="0">
                <a:srgbClr val="2835B6"/>
              </a:gs>
              <a:gs pos="99000">
                <a:srgbClr val="7490FE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信息通知</a:t>
            </a:r>
            <a:endParaRPr lang="zh-CN" altLang="en-US" sz="1600" noProof="0">
              <a:ln>
                <a:noFill/>
              </a:ln>
              <a:solidFill>
                <a:prstClr val="white"/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306185" y="5636895"/>
            <a:ext cx="2655570" cy="945515"/>
          </a:xfrm>
          <a:prstGeom prst="rect">
            <a:avLst/>
          </a:prstGeom>
          <a:noFill/>
          <a:ln w="127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p>
            <a:pPr marL="285750" indent="-285750" defTabSz="519430" hangingPunct="0">
              <a:lnSpc>
                <a:spcPct val="150000"/>
              </a:lnSpc>
              <a:buClr>
                <a:srgbClr val="1839B6"/>
              </a:buClr>
              <a:buFont typeface="Wingdings" panose="05000000000000000000" charset="0"/>
              <a:buChar char="Ø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对于用户相关的重要信息，如欠费、滞纳金催缴、快递到达、缺货商品登记到货通知。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Calibri" panose="020F0502020204030204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9168130" y="5240020"/>
            <a:ext cx="2655570" cy="396875"/>
          </a:xfrm>
          <a:prstGeom prst="roundRect">
            <a:avLst/>
          </a:prstGeom>
          <a:gradFill flip="none" rotWithShape="1">
            <a:gsLst>
              <a:gs pos="55000">
                <a:srgbClr val="023EB6"/>
              </a:gs>
              <a:gs pos="0">
                <a:srgbClr val="2835B6"/>
              </a:gs>
              <a:gs pos="99000">
                <a:srgbClr val="7490FE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获客营销</a:t>
            </a:r>
            <a:endParaRPr lang="zh-CN" altLang="en-US" sz="1600" noProof="0">
              <a:ln>
                <a:noFill/>
              </a:ln>
              <a:solidFill>
                <a:prstClr val="white"/>
              </a:solidFill>
              <a:effectLst/>
              <a:highlight>
                <a:srgbClr val="000000">
                  <a:alpha val="0"/>
                </a:srgbClr>
              </a:highligh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168130" y="5636895"/>
            <a:ext cx="2655570" cy="945515"/>
          </a:xfrm>
          <a:prstGeom prst="rect">
            <a:avLst/>
          </a:prstGeom>
          <a:noFill/>
          <a:ln w="127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p>
            <a:pPr marL="285750" indent="-285750" defTabSz="519430" hangingPunct="0">
              <a:lnSpc>
                <a:spcPct val="150000"/>
              </a:lnSpc>
              <a:buClr>
                <a:srgbClr val="1839B6"/>
              </a:buClr>
              <a:buFont typeface="Wingdings" panose="05000000000000000000" charset="0"/>
              <a:buChar char="Ø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对于意向客户，由人工坐席在客户合适的时间回访，或直接通过转人工方式与客户沟通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1544320" y="1576070"/>
            <a:ext cx="9201785" cy="3328951"/>
            <a:chOff x="2258" y="3859"/>
            <a:chExt cx="14491" cy="5027"/>
          </a:xfrm>
        </p:grpSpPr>
        <p:sp>
          <p:nvSpPr>
            <p:cNvPr id="159" name="文本框 158"/>
            <p:cNvSpPr txBox="1"/>
            <p:nvPr/>
          </p:nvSpPr>
          <p:spPr>
            <a:xfrm>
              <a:off x="2258" y="6623"/>
              <a:ext cx="2043" cy="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zh-CN" altLang="en-US" sz="14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外呼机器人</a:t>
              </a:r>
              <a:endPara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6759" y="5180"/>
              <a:ext cx="1800" cy="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智能应答</a:t>
              </a:r>
              <a:endParaRPr kumimoji="1" 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28" name="组合 127"/>
            <p:cNvGrpSpPr/>
            <p:nvPr/>
          </p:nvGrpSpPr>
          <p:grpSpPr>
            <a:xfrm rot="0">
              <a:off x="8270" y="5056"/>
              <a:ext cx="1844" cy="1256"/>
              <a:chOff x="8551" y="4224"/>
              <a:chExt cx="2099" cy="1430"/>
            </a:xfrm>
          </p:grpSpPr>
          <p:pic>
            <p:nvPicPr>
              <p:cNvPr id="166" name="图片 165" descr="resource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86" y="4224"/>
                <a:ext cx="628" cy="802"/>
              </a:xfrm>
              <a:prstGeom prst="rect">
                <a:avLst/>
              </a:prstGeom>
            </p:spPr>
          </p:pic>
          <p:sp>
            <p:nvSpPr>
              <p:cNvPr id="167" name="文本框 166"/>
              <p:cNvSpPr txBox="1"/>
              <p:nvPr/>
            </p:nvSpPr>
            <p:spPr>
              <a:xfrm>
                <a:off x="8551" y="5017"/>
                <a:ext cx="2099" cy="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30000"/>
                  </a:lnSpc>
                </a:pPr>
                <a:r>
                  <a:rPr kumimoji="1" lang="zh-CN" alt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客户</a:t>
                </a:r>
                <a:endParaRPr kumimoji="1" lang="zh-CN" altLang="en-US" sz="14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68" name="组 13"/>
            <p:cNvGrpSpPr/>
            <p:nvPr/>
          </p:nvGrpSpPr>
          <p:grpSpPr>
            <a:xfrm rot="0">
              <a:off x="12029" y="6978"/>
              <a:ext cx="1554" cy="1058"/>
              <a:chOff x="4087937" y="2377047"/>
              <a:chExt cx="1123556" cy="764538"/>
            </a:xfrm>
          </p:grpSpPr>
          <p:sp>
            <p:nvSpPr>
              <p:cNvPr id="169" name="文本框 168"/>
              <p:cNvSpPr txBox="1"/>
              <p:nvPr/>
            </p:nvSpPr>
            <p:spPr>
              <a:xfrm>
                <a:off x="4087937" y="2736943"/>
                <a:ext cx="1123556" cy="404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30000"/>
                  </a:lnSpc>
                </a:pPr>
                <a:r>
                  <a:rPr kumimoji="1" lang="zh-CN" alt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渠道推送</a:t>
                </a:r>
                <a:endParaRPr kumimoji="1" lang="zh-CN" altLang="en-US" sz="14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4426002" y="2377047"/>
                <a:ext cx="394791" cy="373988"/>
              </a:xfrm>
              <a:prstGeom prst="ellipse">
                <a:avLst/>
              </a:prstGeom>
              <a:solidFill>
                <a:srgbClr val="2236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72" name="组 66"/>
            <p:cNvGrpSpPr/>
            <p:nvPr/>
          </p:nvGrpSpPr>
          <p:grpSpPr>
            <a:xfrm rot="0">
              <a:off x="11986" y="5147"/>
              <a:ext cx="1597" cy="1135"/>
              <a:chOff x="4056857" y="3242025"/>
              <a:chExt cx="1154042" cy="820186"/>
            </a:xfrm>
          </p:grpSpPr>
          <p:grpSp>
            <p:nvGrpSpPr>
              <p:cNvPr id="173" name="组 46"/>
              <p:cNvGrpSpPr/>
              <p:nvPr/>
            </p:nvGrpSpPr>
            <p:grpSpPr>
              <a:xfrm>
                <a:off x="4056857" y="3242025"/>
                <a:ext cx="1154042" cy="820186"/>
                <a:chOff x="4056857" y="2336590"/>
                <a:chExt cx="1154042" cy="820186"/>
              </a:xfrm>
            </p:grpSpPr>
            <p:sp>
              <p:nvSpPr>
                <p:cNvPr id="129" name="文本框 128"/>
                <p:cNvSpPr txBox="1"/>
                <p:nvPr/>
              </p:nvSpPr>
              <p:spPr>
                <a:xfrm>
                  <a:off x="4056857" y="2752013"/>
                  <a:ext cx="1154042" cy="404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0" algn="ctr">
                    <a:lnSpc>
                      <a:spcPct val="130000"/>
                    </a:lnSpc>
                    <a:buClrTx/>
                    <a:buSzTx/>
                    <a:buFontTx/>
                  </a:pPr>
                  <a:r>
                    <a:rPr kumimoji="1" lang="zh-CN" altLang="en-US" sz="1400" b="1" dirty="0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+mn-ea"/>
                    </a:rPr>
                    <a:t>挂机短信</a:t>
                  </a:r>
                  <a:endParaRPr kumimoji="1" lang="zh-CN" alt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endParaRPr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>
                  <a:off x="4426002" y="2336590"/>
                  <a:ext cx="394791" cy="373988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kumimoji="1" lang="zh-CN" altLang="en-US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</p:grpSp>
          <p:pic>
            <p:nvPicPr>
              <p:cNvPr id="131" name="图片 1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5598" y="3307104"/>
                <a:ext cx="247198" cy="247301"/>
              </a:xfrm>
              <a:prstGeom prst="rect">
                <a:avLst/>
              </a:prstGeom>
            </p:spPr>
          </p:pic>
        </p:grpSp>
        <p:sp>
          <p:nvSpPr>
            <p:cNvPr id="132" name="文本框 131"/>
            <p:cNvSpPr txBox="1"/>
            <p:nvPr/>
          </p:nvSpPr>
          <p:spPr>
            <a:xfrm>
              <a:off x="4533" y="6178"/>
              <a:ext cx="1809" cy="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自动拨号</a:t>
              </a:r>
              <a:endParaRPr kumimoji="1"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133" name="肘形连接符 132"/>
            <p:cNvCxnSpPr/>
            <p:nvPr/>
          </p:nvCxnSpPr>
          <p:spPr>
            <a:xfrm flipV="1">
              <a:off x="4220" y="5753"/>
              <a:ext cx="4450" cy="977"/>
            </a:xfrm>
            <a:prstGeom prst="bentConnector3">
              <a:avLst>
                <a:gd name="adj1" fmla="val 50020"/>
              </a:avLst>
            </a:prstGeom>
            <a:ln w="31750">
              <a:solidFill>
                <a:srgbClr val="2236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肘形连接符 133"/>
            <p:cNvCxnSpPr/>
            <p:nvPr/>
          </p:nvCxnSpPr>
          <p:spPr>
            <a:xfrm>
              <a:off x="4220" y="6730"/>
              <a:ext cx="4450" cy="906"/>
            </a:xfrm>
            <a:prstGeom prst="bentConnector3">
              <a:avLst>
                <a:gd name="adj1" fmla="val 50020"/>
              </a:avLst>
            </a:prstGeom>
            <a:ln w="28575">
              <a:solidFill>
                <a:srgbClr val="2236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图片 134" descr="resourc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60" y="6927"/>
              <a:ext cx="1265" cy="1265"/>
            </a:xfrm>
            <a:prstGeom prst="rect">
              <a:avLst/>
            </a:prstGeom>
          </p:spPr>
        </p:pic>
        <p:cxnSp>
          <p:nvCxnSpPr>
            <p:cNvPr id="136" name="肘形连接符 135"/>
            <p:cNvCxnSpPr/>
            <p:nvPr/>
          </p:nvCxnSpPr>
          <p:spPr>
            <a:xfrm rot="5400000" flipH="1">
              <a:off x="5565" y="4993"/>
              <a:ext cx="1361" cy="5896"/>
            </a:xfrm>
            <a:prstGeom prst="bentConnector3">
              <a:avLst>
                <a:gd name="adj1" fmla="val -26394"/>
              </a:avLst>
            </a:prstGeom>
            <a:ln w="25400">
              <a:solidFill>
                <a:srgbClr val="2236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本框 136"/>
            <p:cNvSpPr txBox="1"/>
            <p:nvPr/>
          </p:nvSpPr>
          <p:spPr>
            <a:xfrm>
              <a:off x="5488" y="8386"/>
              <a:ext cx="1813" cy="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自动重拨</a:t>
              </a:r>
              <a:endParaRPr kumimoji="1"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8271" y="7911"/>
              <a:ext cx="1844" cy="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zh-CN" altLang="en-US" sz="14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呼叫失败</a:t>
              </a:r>
              <a:endPara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>
              <a:off x="9968" y="5564"/>
              <a:ext cx="2334" cy="1550"/>
              <a:chOff x="9858" y="5497"/>
              <a:chExt cx="2334" cy="1550"/>
            </a:xfrm>
          </p:grpSpPr>
          <p:cxnSp>
            <p:nvCxnSpPr>
              <p:cNvPr id="200" name="直接箭头连接符 199"/>
              <p:cNvCxnSpPr/>
              <p:nvPr/>
            </p:nvCxnSpPr>
            <p:spPr>
              <a:xfrm>
                <a:off x="9892" y="5497"/>
                <a:ext cx="1975" cy="5"/>
              </a:xfrm>
              <a:prstGeom prst="straightConnector1">
                <a:avLst/>
              </a:prstGeom>
              <a:ln w="31750">
                <a:solidFill>
                  <a:srgbClr val="2236A8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箭头连接符 200"/>
              <p:cNvCxnSpPr/>
              <p:nvPr/>
            </p:nvCxnSpPr>
            <p:spPr>
              <a:xfrm>
                <a:off x="9858" y="5773"/>
                <a:ext cx="2334" cy="1275"/>
              </a:xfrm>
              <a:prstGeom prst="straightConnector1">
                <a:avLst/>
              </a:prstGeom>
              <a:ln w="25400">
                <a:solidFill>
                  <a:srgbClr val="2236A8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文本框 202"/>
            <p:cNvSpPr txBox="1"/>
            <p:nvPr/>
          </p:nvSpPr>
          <p:spPr>
            <a:xfrm>
              <a:off x="14905" y="7426"/>
              <a:ext cx="1844" cy="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kumimoji="1" lang="zh-CN" altLang="en-US" sz="14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人工坐席</a:t>
              </a:r>
              <a:endPara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05" name="文本框 204"/>
            <p:cNvSpPr txBox="1"/>
            <p:nvPr/>
          </p:nvSpPr>
          <p:spPr>
            <a:xfrm>
              <a:off x="13197" y="6444"/>
              <a:ext cx="2230" cy="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意向客户</a:t>
              </a:r>
              <a:endParaRPr kumimoji="1"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任务完成提醒</a:t>
              </a:r>
              <a:endParaRPr kumimoji="1"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09" name="直接箭头连接符 208"/>
            <p:cNvCxnSpPr/>
            <p:nvPr/>
          </p:nvCxnSpPr>
          <p:spPr>
            <a:xfrm>
              <a:off x="13272" y="7391"/>
              <a:ext cx="2010" cy="0"/>
            </a:xfrm>
            <a:prstGeom prst="straightConnector1">
              <a:avLst/>
            </a:prstGeom>
            <a:ln w="25400">
              <a:solidFill>
                <a:srgbClr val="2236A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肘形连接符 213"/>
            <p:cNvCxnSpPr/>
            <p:nvPr/>
          </p:nvCxnSpPr>
          <p:spPr>
            <a:xfrm rot="10800000">
              <a:off x="9194" y="4890"/>
              <a:ext cx="6669" cy="1682"/>
            </a:xfrm>
            <a:prstGeom prst="bentConnector4">
              <a:avLst>
                <a:gd name="adj1" fmla="val 316"/>
                <a:gd name="adj2" fmla="val 127795"/>
              </a:avLst>
            </a:prstGeom>
            <a:ln w="25400">
              <a:solidFill>
                <a:srgbClr val="2236A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文本框 214"/>
            <p:cNvSpPr txBox="1"/>
            <p:nvPr/>
          </p:nvSpPr>
          <p:spPr>
            <a:xfrm>
              <a:off x="11233" y="3859"/>
              <a:ext cx="3378" cy="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人工</a:t>
              </a:r>
              <a:r>
                <a:rPr kumimoji="1"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二次</a:t>
              </a:r>
              <a:r>
                <a:rPr kumimoji="1"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外呼</a:t>
              </a:r>
              <a:endParaRPr kumimoji="1"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40" name="图片 139" descr="手机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572" y="7035"/>
              <a:ext cx="431" cy="431"/>
            </a:xfrm>
            <a:prstGeom prst="rect">
              <a:avLst/>
            </a:prstGeom>
          </p:spPr>
        </p:pic>
        <p:pic>
          <p:nvPicPr>
            <p:cNvPr id="141" name="图片 140" descr="机器人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97" y="6134"/>
              <a:ext cx="565" cy="565"/>
            </a:xfrm>
            <a:prstGeom prst="rect">
              <a:avLst/>
            </a:prstGeom>
          </p:spPr>
        </p:pic>
        <p:pic>
          <p:nvPicPr>
            <p:cNvPr id="142" name="图片 141" descr="客服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428" y="6911"/>
              <a:ext cx="725" cy="72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06070" y="219075"/>
            <a:ext cx="10156825" cy="491490"/>
          </a:xfr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适用行业</a:t>
            </a:r>
            <a:r>
              <a:rPr lang="en-US" altLang="zh-CN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覆盖各行各业</a:t>
            </a: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的联络</a:t>
            </a: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场景</a:t>
            </a:r>
            <a:endParaRPr lang="zh-CN" altLang="en-US" sz="2600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0" y="5414554"/>
            <a:ext cx="12192000" cy="4781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defTabSz="914400">
              <a:lnSpc>
                <a:spcPct val="140000"/>
              </a:lnSpc>
            </a:pPr>
            <a:r>
              <a:rPr lang="zh-CN" altLang="en-US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rPr>
              <a:t>还可应用于广告、家装、汽车、医疗、旅游、生活服务</a:t>
            </a:r>
            <a:r>
              <a:rPr lang="en-US" altLang="zh-CN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rPr>
              <a:t>......</a:t>
            </a:r>
            <a:r>
              <a:rPr lang="zh-CN" altLang="en-US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rPr>
              <a:t>等所有需要</a:t>
            </a:r>
            <a:r>
              <a:rPr lang="zh-CN" altLang="en-US" b="1" u="sng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rPr>
              <a:t>电话进行营销和主动联络</a:t>
            </a:r>
            <a:r>
              <a:rPr lang="zh-CN" altLang="en-US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rPr>
              <a:t>的行业领域。</a:t>
            </a:r>
            <a:endParaRPr lang="zh-CN" altLang="en-US" b="1" dirty="0">
              <a:solidFill>
                <a:srgbClr val="1839B6"/>
              </a:solidFill>
              <a:highlight>
                <a:srgbClr val="000000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744785" y="1522244"/>
            <a:ext cx="10663097" cy="3669403"/>
            <a:chOff x="1173" y="2397"/>
            <a:chExt cx="16792" cy="5779"/>
          </a:xfrm>
        </p:grpSpPr>
        <p:sp>
          <p:nvSpPr>
            <p:cNvPr id="36" name="矩形 35"/>
            <p:cNvSpPr/>
            <p:nvPr>
              <p:custDataLst>
                <p:tags r:id="rId3"/>
              </p:custDataLst>
            </p:nvPr>
          </p:nvSpPr>
          <p:spPr bwMode="auto">
            <a:xfrm>
              <a:off x="1173" y="3811"/>
              <a:ext cx="1972" cy="1131"/>
            </a:xfrm>
            <a:prstGeom prst="rect">
              <a:avLst/>
            </a:prstGeom>
            <a:gradFill flip="none" rotWithShape="1">
              <a:gsLst>
                <a:gs pos="55000">
                  <a:srgbClr val="023EB6"/>
                </a:gs>
                <a:gs pos="0">
                  <a:srgbClr val="2835B6"/>
                </a:gs>
                <a:gs pos="99000">
                  <a:srgbClr val="7490FE"/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9pPr>
            </a:lstStyle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b="1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7" name="圆角矩形 46"/>
            <p:cNvSpPr/>
            <p:nvPr>
              <p:custDataLst>
                <p:tags r:id="rId4"/>
              </p:custDataLst>
            </p:nvPr>
          </p:nvSpPr>
          <p:spPr>
            <a:xfrm>
              <a:off x="1173" y="2397"/>
              <a:ext cx="1972" cy="5775"/>
            </a:xfrm>
            <a:prstGeom prst="roundRect">
              <a:avLst>
                <a:gd name="adj" fmla="val 1932"/>
              </a:avLst>
            </a:prstGeom>
            <a:noFill/>
            <a:ln w="31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1" i="0" u="none" strike="noStrike" kern="0" cap="none" spc="0" normalizeH="0" baseline="0" noProof="1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矩形 67"/>
            <p:cNvSpPr/>
            <p:nvPr>
              <p:custDataLst>
                <p:tags r:id="rId5"/>
              </p:custDataLst>
            </p:nvPr>
          </p:nvSpPr>
          <p:spPr>
            <a:xfrm>
              <a:off x="1236" y="4052"/>
              <a:ext cx="1848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defTabSz="914400"/>
              <a:r>
                <a:rPr lang="zh-CN" altLang="zh-CN" sz="1400" b="1" dirty="0">
                  <a:solidFill>
                    <a:prstClr val="white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政府事业</a:t>
              </a:r>
              <a:endParaRPr lang="zh-CN" altLang="zh-CN" sz="1400" b="1" dirty="0">
                <a:solidFill>
                  <a:prstClr val="white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>
              <p:custDataLst>
                <p:tags r:id="rId6"/>
              </p:custDataLst>
            </p:nvPr>
          </p:nvSpPr>
          <p:spPr>
            <a:xfrm>
              <a:off x="1870" y="2699"/>
              <a:ext cx="577" cy="8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3763" h="3735">
                  <a:moveTo>
                    <a:pt x="905" y="3134"/>
                  </a:moveTo>
                  <a:lnTo>
                    <a:pt x="905" y="1797"/>
                  </a:lnTo>
                  <a:lnTo>
                    <a:pt x="1052" y="1797"/>
                  </a:lnTo>
                  <a:lnTo>
                    <a:pt x="1052" y="1632"/>
                  </a:lnTo>
                  <a:lnTo>
                    <a:pt x="302" y="1632"/>
                  </a:lnTo>
                  <a:lnTo>
                    <a:pt x="302" y="1782"/>
                  </a:lnTo>
                  <a:lnTo>
                    <a:pt x="449" y="1782"/>
                  </a:lnTo>
                  <a:lnTo>
                    <a:pt x="449" y="3134"/>
                  </a:lnTo>
                  <a:lnTo>
                    <a:pt x="905" y="3134"/>
                  </a:lnTo>
                  <a:close/>
                  <a:moveTo>
                    <a:pt x="67" y="1485"/>
                  </a:moveTo>
                  <a:lnTo>
                    <a:pt x="3698" y="1485"/>
                  </a:lnTo>
                  <a:lnTo>
                    <a:pt x="3722" y="1472"/>
                  </a:lnTo>
                  <a:lnTo>
                    <a:pt x="3740" y="1457"/>
                  </a:lnTo>
                  <a:lnTo>
                    <a:pt x="3753" y="1440"/>
                  </a:lnTo>
                  <a:lnTo>
                    <a:pt x="3761" y="1422"/>
                  </a:lnTo>
                  <a:lnTo>
                    <a:pt x="3763" y="1404"/>
                  </a:lnTo>
                  <a:lnTo>
                    <a:pt x="3761" y="1384"/>
                  </a:lnTo>
                  <a:lnTo>
                    <a:pt x="3753" y="1365"/>
                  </a:lnTo>
                  <a:lnTo>
                    <a:pt x="3740" y="1346"/>
                  </a:lnTo>
                  <a:lnTo>
                    <a:pt x="3722" y="1327"/>
                  </a:lnTo>
                  <a:lnTo>
                    <a:pt x="3700" y="1310"/>
                  </a:lnTo>
                  <a:lnTo>
                    <a:pt x="3692" y="1305"/>
                  </a:lnTo>
                  <a:lnTo>
                    <a:pt x="3680" y="1295"/>
                  </a:lnTo>
                  <a:lnTo>
                    <a:pt x="3663" y="1284"/>
                  </a:lnTo>
                  <a:lnTo>
                    <a:pt x="3641" y="1268"/>
                  </a:lnTo>
                  <a:lnTo>
                    <a:pt x="3616" y="1251"/>
                  </a:lnTo>
                  <a:lnTo>
                    <a:pt x="3588" y="1229"/>
                  </a:lnTo>
                  <a:lnTo>
                    <a:pt x="3555" y="1207"/>
                  </a:lnTo>
                  <a:lnTo>
                    <a:pt x="3518" y="1180"/>
                  </a:lnTo>
                  <a:lnTo>
                    <a:pt x="3479" y="1153"/>
                  </a:lnTo>
                  <a:lnTo>
                    <a:pt x="3437" y="1122"/>
                  </a:lnTo>
                  <a:lnTo>
                    <a:pt x="3393" y="1090"/>
                  </a:lnTo>
                  <a:lnTo>
                    <a:pt x="3346" y="1057"/>
                  </a:lnTo>
                  <a:lnTo>
                    <a:pt x="3297" y="1021"/>
                  </a:lnTo>
                  <a:lnTo>
                    <a:pt x="3244" y="984"/>
                  </a:lnTo>
                  <a:lnTo>
                    <a:pt x="3192" y="947"/>
                  </a:lnTo>
                  <a:lnTo>
                    <a:pt x="3137" y="907"/>
                  </a:lnTo>
                  <a:lnTo>
                    <a:pt x="3081" y="867"/>
                  </a:lnTo>
                  <a:lnTo>
                    <a:pt x="3024" y="826"/>
                  </a:lnTo>
                  <a:lnTo>
                    <a:pt x="2966" y="784"/>
                  </a:lnTo>
                  <a:lnTo>
                    <a:pt x="2907" y="741"/>
                  </a:lnTo>
                  <a:lnTo>
                    <a:pt x="2849" y="699"/>
                  </a:lnTo>
                  <a:lnTo>
                    <a:pt x="2790" y="656"/>
                  </a:lnTo>
                  <a:lnTo>
                    <a:pt x="2730" y="614"/>
                  </a:lnTo>
                  <a:lnTo>
                    <a:pt x="2671" y="570"/>
                  </a:lnTo>
                  <a:lnTo>
                    <a:pt x="2612" y="528"/>
                  </a:lnTo>
                  <a:lnTo>
                    <a:pt x="2554" y="487"/>
                  </a:lnTo>
                  <a:lnTo>
                    <a:pt x="2497" y="446"/>
                  </a:lnTo>
                  <a:lnTo>
                    <a:pt x="2441" y="405"/>
                  </a:lnTo>
                  <a:lnTo>
                    <a:pt x="2387" y="366"/>
                  </a:lnTo>
                  <a:lnTo>
                    <a:pt x="2334" y="328"/>
                  </a:lnTo>
                  <a:lnTo>
                    <a:pt x="2282" y="291"/>
                  </a:lnTo>
                  <a:lnTo>
                    <a:pt x="2233" y="256"/>
                  </a:lnTo>
                  <a:lnTo>
                    <a:pt x="2187" y="222"/>
                  </a:lnTo>
                  <a:lnTo>
                    <a:pt x="2142" y="190"/>
                  </a:lnTo>
                  <a:lnTo>
                    <a:pt x="2100" y="159"/>
                  </a:lnTo>
                  <a:lnTo>
                    <a:pt x="2061" y="132"/>
                  </a:lnTo>
                  <a:lnTo>
                    <a:pt x="2026" y="105"/>
                  </a:lnTo>
                  <a:lnTo>
                    <a:pt x="1994" y="82"/>
                  </a:lnTo>
                  <a:lnTo>
                    <a:pt x="1964" y="62"/>
                  </a:lnTo>
                  <a:lnTo>
                    <a:pt x="1940" y="44"/>
                  </a:lnTo>
                  <a:lnTo>
                    <a:pt x="1919" y="29"/>
                  </a:lnTo>
                  <a:lnTo>
                    <a:pt x="1903" y="16"/>
                  </a:lnTo>
                  <a:lnTo>
                    <a:pt x="1890" y="7"/>
                  </a:lnTo>
                  <a:lnTo>
                    <a:pt x="1882" y="3"/>
                  </a:lnTo>
                  <a:lnTo>
                    <a:pt x="1880" y="0"/>
                  </a:lnTo>
                  <a:lnTo>
                    <a:pt x="1878" y="3"/>
                  </a:lnTo>
                  <a:lnTo>
                    <a:pt x="1870" y="7"/>
                  </a:lnTo>
                  <a:lnTo>
                    <a:pt x="1858" y="16"/>
                  </a:lnTo>
                  <a:lnTo>
                    <a:pt x="1841" y="29"/>
                  </a:lnTo>
                  <a:lnTo>
                    <a:pt x="1821" y="44"/>
                  </a:lnTo>
                  <a:lnTo>
                    <a:pt x="1796" y="62"/>
                  </a:lnTo>
                  <a:lnTo>
                    <a:pt x="1767" y="82"/>
                  </a:lnTo>
                  <a:lnTo>
                    <a:pt x="1735" y="105"/>
                  </a:lnTo>
                  <a:lnTo>
                    <a:pt x="1700" y="132"/>
                  </a:lnTo>
                  <a:lnTo>
                    <a:pt x="1661" y="159"/>
                  </a:lnTo>
                  <a:lnTo>
                    <a:pt x="1620" y="190"/>
                  </a:lnTo>
                  <a:lnTo>
                    <a:pt x="1575" y="222"/>
                  </a:lnTo>
                  <a:lnTo>
                    <a:pt x="1529" y="256"/>
                  </a:lnTo>
                  <a:lnTo>
                    <a:pt x="1481" y="291"/>
                  </a:lnTo>
                  <a:lnTo>
                    <a:pt x="1430" y="328"/>
                  </a:lnTo>
                  <a:lnTo>
                    <a:pt x="1377" y="366"/>
                  </a:lnTo>
                  <a:lnTo>
                    <a:pt x="1322" y="405"/>
                  </a:lnTo>
                  <a:lnTo>
                    <a:pt x="1268" y="446"/>
                  </a:lnTo>
                  <a:lnTo>
                    <a:pt x="1211" y="487"/>
                  </a:lnTo>
                  <a:lnTo>
                    <a:pt x="1153" y="528"/>
                  </a:lnTo>
                  <a:lnTo>
                    <a:pt x="1094" y="570"/>
                  </a:lnTo>
                  <a:lnTo>
                    <a:pt x="1036" y="614"/>
                  </a:lnTo>
                  <a:lnTo>
                    <a:pt x="977" y="656"/>
                  </a:lnTo>
                  <a:lnTo>
                    <a:pt x="918" y="699"/>
                  </a:lnTo>
                  <a:lnTo>
                    <a:pt x="860" y="741"/>
                  </a:lnTo>
                  <a:lnTo>
                    <a:pt x="801" y="784"/>
                  </a:lnTo>
                  <a:lnTo>
                    <a:pt x="743" y="826"/>
                  </a:lnTo>
                  <a:lnTo>
                    <a:pt x="686" y="867"/>
                  </a:lnTo>
                  <a:lnTo>
                    <a:pt x="630" y="907"/>
                  </a:lnTo>
                  <a:lnTo>
                    <a:pt x="577" y="947"/>
                  </a:lnTo>
                  <a:lnTo>
                    <a:pt x="523" y="984"/>
                  </a:lnTo>
                  <a:lnTo>
                    <a:pt x="472" y="1021"/>
                  </a:lnTo>
                  <a:lnTo>
                    <a:pt x="423" y="1057"/>
                  </a:lnTo>
                  <a:lnTo>
                    <a:pt x="376" y="1090"/>
                  </a:lnTo>
                  <a:lnTo>
                    <a:pt x="332" y="1122"/>
                  </a:lnTo>
                  <a:lnTo>
                    <a:pt x="290" y="1153"/>
                  </a:lnTo>
                  <a:lnTo>
                    <a:pt x="251" y="1180"/>
                  </a:lnTo>
                  <a:lnTo>
                    <a:pt x="214" y="1207"/>
                  </a:lnTo>
                  <a:lnTo>
                    <a:pt x="182" y="1229"/>
                  </a:lnTo>
                  <a:lnTo>
                    <a:pt x="153" y="1251"/>
                  </a:lnTo>
                  <a:lnTo>
                    <a:pt x="128" y="1268"/>
                  </a:lnTo>
                  <a:lnTo>
                    <a:pt x="106" y="1284"/>
                  </a:lnTo>
                  <a:lnTo>
                    <a:pt x="89" y="1295"/>
                  </a:lnTo>
                  <a:lnTo>
                    <a:pt x="76" y="1305"/>
                  </a:lnTo>
                  <a:lnTo>
                    <a:pt x="67" y="1310"/>
                  </a:lnTo>
                  <a:lnTo>
                    <a:pt x="44" y="1327"/>
                  </a:lnTo>
                  <a:lnTo>
                    <a:pt x="25" y="1346"/>
                  </a:lnTo>
                  <a:lnTo>
                    <a:pt x="11" y="1365"/>
                  </a:lnTo>
                  <a:lnTo>
                    <a:pt x="3" y="1384"/>
                  </a:lnTo>
                  <a:lnTo>
                    <a:pt x="0" y="1404"/>
                  </a:lnTo>
                  <a:lnTo>
                    <a:pt x="2" y="1422"/>
                  </a:lnTo>
                  <a:lnTo>
                    <a:pt x="10" y="1440"/>
                  </a:lnTo>
                  <a:lnTo>
                    <a:pt x="24" y="1457"/>
                  </a:lnTo>
                  <a:lnTo>
                    <a:pt x="42" y="1472"/>
                  </a:lnTo>
                  <a:lnTo>
                    <a:pt x="67" y="1485"/>
                  </a:lnTo>
                  <a:close/>
                  <a:moveTo>
                    <a:pt x="1880" y="621"/>
                  </a:moveTo>
                  <a:lnTo>
                    <a:pt x="1922" y="624"/>
                  </a:lnTo>
                  <a:lnTo>
                    <a:pt x="1963" y="633"/>
                  </a:lnTo>
                  <a:lnTo>
                    <a:pt x="2001" y="649"/>
                  </a:lnTo>
                  <a:lnTo>
                    <a:pt x="2035" y="671"/>
                  </a:lnTo>
                  <a:lnTo>
                    <a:pt x="2066" y="697"/>
                  </a:lnTo>
                  <a:lnTo>
                    <a:pt x="2092" y="728"/>
                  </a:lnTo>
                  <a:lnTo>
                    <a:pt x="2114" y="762"/>
                  </a:lnTo>
                  <a:lnTo>
                    <a:pt x="2130" y="800"/>
                  </a:lnTo>
                  <a:lnTo>
                    <a:pt x="2139" y="839"/>
                  </a:lnTo>
                  <a:lnTo>
                    <a:pt x="2142" y="883"/>
                  </a:lnTo>
                  <a:lnTo>
                    <a:pt x="2139" y="925"/>
                  </a:lnTo>
                  <a:lnTo>
                    <a:pt x="2130" y="966"/>
                  </a:lnTo>
                  <a:lnTo>
                    <a:pt x="2114" y="1004"/>
                  </a:lnTo>
                  <a:lnTo>
                    <a:pt x="2092" y="1038"/>
                  </a:lnTo>
                  <a:lnTo>
                    <a:pt x="2066" y="1069"/>
                  </a:lnTo>
                  <a:lnTo>
                    <a:pt x="2035" y="1095"/>
                  </a:lnTo>
                  <a:lnTo>
                    <a:pt x="2001" y="1115"/>
                  </a:lnTo>
                  <a:lnTo>
                    <a:pt x="1963" y="1131"/>
                  </a:lnTo>
                  <a:lnTo>
                    <a:pt x="1922" y="1142"/>
                  </a:lnTo>
                  <a:lnTo>
                    <a:pt x="1880" y="1145"/>
                  </a:lnTo>
                  <a:lnTo>
                    <a:pt x="1838" y="1142"/>
                  </a:lnTo>
                  <a:lnTo>
                    <a:pt x="1797" y="1131"/>
                  </a:lnTo>
                  <a:lnTo>
                    <a:pt x="1759" y="1115"/>
                  </a:lnTo>
                  <a:lnTo>
                    <a:pt x="1725" y="1095"/>
                  </a:lnTo>
                  <a:lnTo>
                    <a:pt x="1694" y="1069"/>
                  </a:lnTo>
                  <a:lnTo>
                    <a:pt x="1668" y="1038"/>
                  </a:lnTo>
                  <a:lnTo>
                    <a:pt x="1647" y="1004"/>
                  </a:lnTo>
                  <a:lnTo>
                    <a:pt x="1631" y="966"/>
                  </a:lnTo>
                  <a:lnTo>
                    <a:pt x="1621" y="925"/>
                  </a:lnTo>
                  <a:lnTo>
                    <a:pt x="1618" y="883"/>
                  </a:lnTo>
                  <a:lnTo>
                    <a:pt x="1621" y="839"/>
                  </a:lnTo>
                  <a:lnTo>
                    <a:pt x="1631" y="800"/>
                  </a:lnTo>
                  <a:lnTo>
                    <a:pt x="1647" y="762"/>
                  </a:lnTo>
                  <a:lnTo>
                    <a:pt x="1668" y="728"/>
                  </a:lnTo>
                  <a:lnTo>
                    <a:pt x="1694" y="697"/>
                  </a:lnTo>
                  <a:lnTo>
                    <a:pt x="1725" y="671"/>
                  </a:lnTo>
                  <a:lnTo>
                    <a:pt x="1759" y="649"/>
                  </a:lnTo>
                  <a:lnTo>
                    <a:pt x="1797" y="633"/>
                  </a:lnTo>
                  <a:lnTo>
                    <a:pt x="1838" y="624"/>
                  </a:lnTo>
                  <a:lnTo>
                    <a:pt x="1880" y="621"/>
                  </a:lnTo>
                  <a:close/>
                  <a:moveTo>
                    <a:pt x="158" y="3435"/>
                  </a:moveTo>
                  <a:lnTo>
                    <a:pt x="3608" y="3435"/>
                  </a:lnTo>
                  <a:lnTo>
                    <a:pt x="3608" y="3288"/>
                  </a:lnTo>
                  <a:lnTo>
                    <a:pt x="158" y="3288"/>
                  </a:lnTo>
                  <a:lnTo>
                    <a:pt x="158" y="3435"/>
                  </a:lnTo>
                  <a:close/>
                  <a:moveTo>
                    <a:pt x="8" y="3735"/>
                  </a:moveTo>
                  <a:lnTo>
                    <a:pt x="3759" y="3735"/>
                  </a:lnTo>
                  <a:lnTo>
                    <a:pt x="3759" y="3597"/>
                  </a:lnTo>
                  <a:lnTo>
                    <a:pt x="8" y="3597"/>
                  </a:lnTo>
                  <a:lnTo>
                    <a:pt x="8" y="3735"/>
                  </a:lnTo>
                  <a:close/>
                  <a:moveTo>
                    <a:pt x="2111" y="3134"/>
                  </a:moveTo>
                  <a:lnTo>
                    <a:pt x="2111" y="1788"/>
                  </a:lnTo>
                  <a:lnTo>
                    <a:pt x="2258" y="1788"/>
                  </a:lnTo>
                  <a:lnTo>
                    <a:pt x="2258" y="1641"/>
                  </a:lnTo>
                  <a:lnTo>
                    <a:pt x="1508" y="1641"/>
                  </a:lnTo>
                  <a:lnTo>
                    <a:pt x="1508" y="1782"/>
                  </a:lnTo>
                  <a:lnTo>
                    <a:pt x="1655" y="1782"/>
                  </a:lnTo>
                  <a:lnTo>
                    <a:pt x="1655" y="3134"/>
                  </a:lnTo>
                  <a:lnTo>
                    <a:pt x="2111" y="3134"/>
                  </a:lnTo>
                  <a:close/>
                  <a:moveTo>
                    <a:pt x="3308" y="3134"/>
                  </a:moveTo>
                  <a:lnTo>
                    <a:pt x="3308" y="1788"/>
                  </a:lnTo>
                  <a:lnTo>
                    <a:pt x="3455" y="1788"/>
                  </a:lnTo>
                  <a:lnTo>
                    <a:pt x="3455" y="1641"/>
                  </a:lnTo>
                  <a:lnTo>
                    <a:pt x="2705" y="1641"/>
                  </a:lnTo>
                  <a:lnTo>
                    <a:pt x="2705" y="1782"/>
                  </a:lnTo>
                  <a:lnTo>
                    <a:pt x="2852" y="1782"/>
                  </a:lnTo>
                  <a:lnTo>
                    <a:pt x="2852" y="3134"/>
                  </a:lnTo>
                  <a:lnTo>
                    <a:pt x="3308" y="3134"/>
                  </a:lnTo>
                  <a:close/>
                </a:path>
              </a:pathLst>
            </a:custGeom>
            <a:solidFill>
              <a:srgbClr val="2236A8"/>
            </a:solidFill>
            <a:ln w="0"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矩形 70"/>
            <p:cNvSpPr/>
            <p:nvPr>
              <p:custDataLst>
                <p:tags r:id="rId7"/>
              </p:custDataLst>
            </p:nvPr>
          </p:nvSpPr>
          <p:spPr>
            <a:xfrm>
              <a:off x="1173" y="4940"/>
              <a:ext cx="1846" cy="26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政府调研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  <a:sym typeface="微软雅黑" panose="020B0503020204020204" charset="-122"/>
                </a:rPr>
                <a:t>税务通知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社保服务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民政通知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...</a:t>
              </a:r>
              <a:endParaRPr lang="en-US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8"/>
              </p:custDataLst>
            </p:nvPr>
          </p:nvSpPr>
          <p:spPr bwMode="auto">
            <a:xfrm>
              <a:off x="3296" y="3811"/>
              <a:ext cx="1972" cy="1131"/>
            </a:xfrm>
            <a:prstGeom prst="rect">
              <a:avLst/>
            </a:prstGeom>
            <a:gradFill flip="none" rotWithShape="1">
              <a:gsLst>
                <a:gs pos="55000">
                  <a:srgbClr val="023EB6"/>
                </a:gs>
                <a:gs pos="0">
                  <a:srgbClr val="2835B6"/>
                </a:gs>
                <a:gs pos="99000">
                  <a:srgbClr val="7490FE"/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9pPr>
            </a:lstStyle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b="1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3" name="圆角矩形 51"/>
            <p:cNvSpPr/>
            <p:nvPr>
              <p:custDataLst>
                <p:tags r:id="rId9"/>
              </p:custDataLst>
            </p:nvPr>
          </p:nvSpPr>
          <p:spPr>
            <a:xfrm>
              <a:off x="3296" y="2397"/>
              <a:ext cx="1972" cy="5779"/>
            </a:xfrm>
            <a:prstGeom prst="roundRect">
              <a:avLst>
                <a:gd name="adj" fmla="val 1932"/>
              </a:avLst>
            </a:prstGeom>
            <a:noFill/>
            <a:ln w="31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1" i="0" u="none" strike="noStrike" kern="0" cap="none" spc="0" normalizeH="0" baseline="0" noProof="1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矩形 81"/>
            <p:cNvSpPr/>
            <p:nvPr>
              <p:custDataLst>
                <p:tags r:id="rId10"/>
              </p:custDataLst>
            </p:nvPr>
          </p:nvSpPr>
          <p:spPr>
            <a:xfrm>
              <a:off x="3395" y="4052"/>
              <a:ext cx="1848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defTabSz="914400"/>
              <a:r>
                <a:rPr lang="zh-CN" altLang="en-US" sz="1400" b="1" dirty="0">
                  <a:solidFill>
                    <a:prstClr val="white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房地产</a:t>
              </a:r>
              <a:endParaRPr lang="zh-CN" altLang="en-US" sz="1400" b="1" dirty="0">
                <a:solidFill>
                  <a:prstClr val="white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45" name="矩形 84"/>
            <p:cNvSpPr/>
            <p:nvPr>
              <p:custDataLst>
                <p:tags r:id="rId11"/>
              </p:custDataLst>
            </p:nvPr>
          </p:nvSpPr>
          <p:spPr>
            <a:xfrm>
              <a:off x="3395" y="4940"/>
              <a:ext cx="1714" cy="26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楼盘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推销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入住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通知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物业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调研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装修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回访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  <a:sym typeface="微软雅黑" panose="020B0503020204020204" charset="-122"/>
                </a:rPr>
                <a:t>...</a:t>
              </a:r>
              <a:endParaRPr lang="en-US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6" name="矩形 45"/>
            <p:cNvSpPr/>
            <p:nvPr>
              <p:custDataLst>
                <p:tags r:id="rId12"/>
              </p:custDataLst>
            </p:nvPr>
          </p:nvSpPr>
          <p:spPr bwMode="auto">
            <a:xfrm>
              <a:off x="5406" y="3811"/>
              <a:ext cx="1972" cy="1131"/>
            </a:xfrm>
            <a:prstGeom prst="rect">
              <a:avLst/>
            </a:prstGeom>
            <a:gradFill flip="none" rotWithShape="1">
              <a:gsLst>
                <a:gs pos="55000">
                  <a:srgbClr val="023EB6"/>
                </a:gs>
                <a:gs pos="0">
                  <a:srgbClr val="2835B6"/>
                </a:gs>
                <a:gs pos="99000">
                  <a:srgbClr val="7490FE"/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9pPr>
            </a:lstStyle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b="1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7" name="圆角矩形 55"/>
            <p:cNvSpPr/>
            <p:nvPr>
              <p:custDataLst>
                <p:tags r:id="rId13"/>
              </p:custDataLst>
            </p:nvPr>
          </p:nvSpPr>
          <p:spPr>
            <a:xfrm>
              <a:off x="5406" y="2397"/>
              <a:ext cx="1972" cy="5772"/>
            </a:xfrm>
            <a:prstGeom prst="roundRect">
              <a:avLst>
                <a:gd name="adj" fmla="val 1932"/>
              </a:avLst>
            </a:prstGeom>
            <a:noFill/>
            <a:ln w="31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1" i="0" u="none" strike="noStrike" kern="0" cap="none" spc="0" normalizeH="0" baseline="0" noProof="1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矩形 93"/>
            <p:cNvSpPr/>
            <p:nvPr>
              <p:custDataLst>
                <p:tags r:id="rId14"/>
              </p:custDataLst>
            </p:nvPr>
          </p:nvSpPr>
          <p:spPr>
            <a:xfrm>
              <a:off x="5485" y="4052"/>
              <a:ext cx="1848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defTabSz="914400"/>
              <a:r>
                <a:rPr lang="zh-CN" altLang="en-US" sz="1400" b="1" dirty="0">
                  <a:solidFill>
                    <a:prstClr val="white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教育培训</a:t>
              </a:r>
              <a:endParaRPr lang="zh-CN" altLang="en-US" sz="1400" b="1" dirty="0">
                <a:solidFill>
                  <a:prstClr val="white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49" name="矩形 96"/>
            <p:cNvSpPr/>
            <p:nvPr>
              <p:custDataLst>
                <p:tags r:id="rId15"/>
              </p:custDataLst>
            </p:nvPr>
          </p:nvSpPr>
          <p:spPr>
            <a:xfrm>
              <a:off x="5407" y="4943"/>
              <a:ext cx="1926" cy="26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学员筛选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上课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通知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服务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调研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培训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通知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  <a:sym typeface="微软雅黑" panose="020B0503020204020204" charset="-122"/>
                </a:rPr>
                <a:t>...</a:t>
              </a:r>
              <a:endParaRPr lang="en-US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5" name="矩形 54"/>
            <p:cNvSpPr/>
            <p:nvPr>
              <p:custDataLst>
                <p:tags r:id="rId16"/>
              </p:custDataLst>
            </p:nvPr>
          </p:nvSpPr>
          <p:spPr bwMode="auto">
            <a:xfrm>
              <a:off x="7509" y="3811"/>
              <a:ext cx="1972" cy="1131"/>
            </a:xfrm>
            <a:prstGeom prst="rect">
              <a:avLst/>
            </a:prstGeom>
            <a:gradFill flip="none" rotWithShape="1">
              <a:gsLst>
                <a:gs pos="55000">
                  <a:srgbClr val="023EB6"/>
                </a:gs>
                <a:gs pos="0">
                  <a:srgbClr val="2835B6"/>
                </a:gs>
                <a:gs pos="99000">
                  <a:srgbClr val="7490FE"/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9pPr>
            </a:lstStyle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b="1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6" name="圆角矩形 59"/>
            <p:cNvSpPr/>
            <p:nvPr>
              <p:custDataLst>
                <p:tags r:id="rId17"/>
              </p:custDataLst>
            </p:nvPr>
          </p:nvSpPr>
          <p:spPr>
            <a:xfrm>
              <a:off x="7509" y="2397"/>
              <a:ext cx="1972" cy="5779"/>
            </a:xfrm>
            <a:prstGeom prst="roundRect">
              <a:avLst>
                <a:gd name="adj" fmla="val 1932"/>
              </a:avLst>
            </a:prstGeom>
            <a:noFill/>
            <a:ln w="31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1" i="0" u="none" strike="noStrike" kern="0" cap="none" spc="0" normalizeH="0" baseline="0" noProof="1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矩形 102"/>
            <p:cNvSpPr/>
            <p:nvPr>
              <p:custDataLst>
                <p:tags r:id="rId18"/>
              </p:custDataLst>
            </p:nvPr>
          </p:nvSpPr>
          <p:spPr>
            <a:xfrm>
              <a:off x="7572" y="4052"/>
              <a:ext cx="1848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defTabSz="914400"/>
              <a:r>
                <a:rPr lang="zh-CN" altLang="en-US" sz="1400" b="1" dirty="0">
                  <a:solidFill>
                    <a:prstClr val="white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商业服务</a:t>
              </a:r>
              <a:endParaRPr lang="zh-CN" altLang="en-US" sz="1400" b="1" dirty="0">
                <a:solidFill>
                  <a:prstClr val="white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>
              <p:custDataLst>
                <p:tags r:id="rId19"/>
              </p:custDataLst>
            </p:nvPr>
          </p:nvSpPr>
          <p:spPr>
            <a:xfrm>
              <a:off x="8119" y="2699"/>
              <a:ext cx="753" cy="8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4917" h="3735">
                  <a:moveTo>
                    <a:pt x="4828" y="2786"/>
                  </a:moveTo>
                  <a:lnTo>
                    <a:pt x="4831" y="2783"/>
                  </a:lnTo>
                  <a:lnTo>
                    <a:pt x="4829" y="2786"/>
                  </a:lnTo>
                  <a:lnTo>
                    <a:pt x="4823" y="2795"/>
                  </a:lnTo>
                  <a:lnTo>
                    <a:pt x="4811" y="2806"/>
                  </a:lnTo>
                  <a:lnTo>
                    <a:pt x="4796" y="2824"/>
                  </a:lnTo>
                  <a:lnTo>
                    <a:pt x="4778" y="2847"/>
                  </a:lnTo>
                  <a:lnTo>
                    <a:pt x="4756" y="2872"/>
                  </a:lnTo>
                  <a:lnTo>
                    <a:pt x="4731" y="2900"/>
                  </a:lnTo>
                  <a:lnTo>
                    <a:pt x="4704" y="2932"/>
                  </a:lnTo>
                  <a:lnTo>
                    <a:pt x="4674" y="2967"/>
                  </a:lnTo>
                  <a:lnTo>
                    <a:pt x="4641" y="3003"/>
                  </a:lnTo>
                  <a:lnTo>
                    <a:pt x="4609" y="3042"/>
                  </a:lnTo>
                  <a:lnTo>
                    <a:pt x="4573" y="3082"/>
                  </a:lnTo>
                  <a:lnTo>
                    <a:pt x="4537" y="3124"/>
                  </a:lnTo>
                  <a:lnTo>
                    <a:pt x="4500" y="3166"/>
                  </a:lnTo>
                  <a:lnTo>
                    <a:pt x="4463" y="3209"/>
                  </a:lnTo>
                  <a:lnTo>
                    <a:pt x="4426" y="3251"/>
                  </a:lnTo>
                  <a:lnTo>
                    <a:pt x="4388" y="3294"/>
                  </a:lnTo>
                  <a:lnTo>
                    <a:pt x="4353" y="3336"/>
                  </a:lnTo>
                  <a:lnTo>
                    <a:pt x="4317" y="3376"/>
                  </a:lnTo>
                  <a:lnTo>
                    <a:pt x="4284" y="3415"/>
                  </a:lnTo>
                  <a:lnTo>
                    <a:pt x="4251" y="3450"/>
                  </a:lnTo>
                  <a:lnTo>
                    <a:pt x="4222" y="3486"/>
                  </a:lnTo>
                  <a:lnTo>
                    <a:pt x="4193" y="3517"/>
                  </a:lnTo>
                  <a:lnTo>
                    <a:pt x="4168" y="3546"/>
                  </a:lnTo>
                  <a:lnTo>
                    <a:pt x="4146" y="3571"/>
                  </a:lnTo>
                  <a:lnTo>
                    <a:pt x="4126" y="3593"/>
                  </a:lnTo>
                  <a:lnTo>
                    <a:pt x="4111" y="3611"/>
                  </a:lnTo>
                  <a:lnTo>
                    <a:pt x="4099" y="3625"/>
                  </a:lnTo>
                  <a:lnTo>
                    <a:pt x="4092" y="3632"/>
                  </a:lnTo>
                  <a:lnTo>
                    <a:pt x="4089" y="3635"/>
                  </a:lnTo>
                  <a:lnTo>
                    <a:pt x="2587" y="3635"/>
                  </a:lnTo>
                  <a:lnTo>
                    <a:pt x="2539" y="3632"/>
                  </a:lnTo>
                  <a:lnTo>
                    <a:pt x="2490" y="3626"/>
                  </a:lnTo>
                  <a:lnTo>
                    <a:pt x="2438" y="3616"/>
                  </a:lnTo>
                  <a:lnTo>
                    <a:pt x="2381" y="3604"/>
                  </a:lnTo>
                  <a:lnTo>
                    <a:pt x="2323" y="3589"/>
                  </a:lnTo>
                  <a:lnTo>
                    <a:pt x="2262" y="3573"/>
                  </a:lnTo>
                  <a:lnTo>
                    <a:pt x="2198" y="3555"/>
                  </a:lnTo>
                  <a:lnTo>
                    <a:pt x="2131" y="3537"/>
                  </a:lnTo>
                  <a:lnTo>
                    <a:pt x="2062" y="3519"/>
                  </a:lnTo>
                  <a:lnTo>
                    <a:pt x="1991" y="3502"/>
                  </a:lnTo>
                  <a:lnTo>
                    <a:pt x="1918" y="3488"/>
                  </a:lnTo>
                  <a:lnTo>
                    <a:pt x="1842" y="3476"/>
                  </a:lnTo>
                  <a:lnTo>
                    <a:pt x="1765" y="3465"/>
                  </a:lnTo>
                  <a:lnTo>
                    <a:pt x="1686" y="3459"/>
                  </a:lnTo>
                  <a:lnTo>
                    <a:pt x="1604" y="3458"/>
                  </a:lnTo>
                  <a:lnTo>
                    <a:pt x="1520" y="3461"/>
                  </a:lnTo>
                  <a:lnTo>
                    <a:pt x="1437" y="3468"/>
                  </a:lnTo>
                  <a:lnTo>
                    <a:pt x="1351" y="3483"/>
                  </a:lnTo>
                  <a:lnTo>
                    <a:pt x="1263" y="3505"/>
                  </a:lnTo>
                  <a:lnTo>
                    <a:pt x="1175" y="3534"/>
                  </a:lnTo>
                  <a:lnTo>
                    <a:pt x="1084" y="3570"/>
                  </a:lnTo>
                  <a:lnTo>
                    <a:pt x="995" y="3616"/>
                  </a:lnTo>
                  <a:lnTo>
                    <a:pt x="902" y="3671"/>
                  </a:lnTo>
                  <a:lnTo>
                    <a:pt x="810" y="3735"/>
                  </a:lnTo>
                  <a:lnTo>
                    <a:pt x="801" y="3726"/>
                  </a:lnTo>
                  <a:lnTo>
                    <a:pt x="788" y="3711"/>
                  </a:lnTo>
                  <a:lnTo>
                    <a:pt x="770" y="3692"/>
                  </a:lnTo>
                  <a:lnTo>
                    <a:pt x="748" y="3669"/>
                  </a:lnTo>
                  <a:lnTo>
                    <a:pt x="721" y="3641"/>
                  </a:lnTo>
                  <a:lnTo>
                    <a:pt x="692" y="3610"/>
                  </a:lnTo>
                  <a:lnTo>
                    <a:pt x="660" y="3577"/>
                  </a:lnTo>
                  <a:lnTo>
                    <a:pt x="625" y="3540"/>
                  </a:lnTo>
                  <a:lnTo>
                    <a:pt x="588" y="3501"/>
                  </a:lnTo>
                  <a:lnTo>
                    <a:pt x="549" y="3459"/>
                  </a:lnTo>
                  <a:lnTo>
                    <a:pt x="509" y="3418"/>
                  </a:lnTo>
                  <a:lnTo>
                    <a:pt x="468" y="3374"/>
                  </a:lnTo>
                  <a:lnTo>
                    <a:pt x="426" y="3331"/>
                  </a:lnTo>
                  <a:lnTo>
                    <a:pt x="384" y="3286"/>
                  </a:lnTo>
                  <a:lnTo>
                    <a:pt x="342" y="3243"/>
                  </a:lnTo>
                  <a:lnTo>
                    <a:pt x="301" y="3200"/>
                  </a:lnTo>
                  <a:lnTo>
                    <a:pt x="261" y="3158"/>
                  </a:lnTo>
                  <a:lnTo>
                    <a:pt x="222" y="3118"/>
                  </a:lnTo>
                  <a:lnTo>
                    <a:pt x="186" y="3079"/>
                  </a:lnTo>
                  <a:lnTo>
                    <a:pt x="150" y="3042"/>
                  </a:lnTo>
                  <a:lnTo>
                    <a:pt x="119" y="3009"/>
                  </a:lnTo>
                  <a:lnTo>
                    <a:pt x="89" y="2978"/>
                  </a:lnTo>
                  <a:lnTo>
                    <a:pt x="64" y="2951"/>
                  </a:lnTo>
                  <a:lnTo>
                    <a:pt x="42" y="2929"/>
                  </a:lnTo>
                  <a:lnTo>
                    <a:pt x="24" y="2909"/>
                  </a:lnTo>
                  <a:lnTo>
                    <a:pt x="10" y="2896"/>
                  </a:lnTo>
                  <a:lnTo>
                    <a:pt x="3" y="2887"/>
                  </a:lnTo>
                  <a:lnTo>
                    <a:pt x="0" y="2885"/>
                  </a:lnTo>
                  <a:lnTo>
                    <a:pt x="3" y="2882"/>
                  </a:lnTo>
                  <a:lnTo>
                    <a:pt x="13" y="2877"/>
                  </a:lnTo>
                  <a:lnTo>
                    <a:pt x="30" y="2866"/>
                  </a:lnTo>
                  <a:lnTo>
                    <a:pt x="52" y="2853"/>
                  </a:lnTo>
                  <a:lnTo>
                    <a:pt x="80" y="2836"/>
                  </a:lnTo>
                  <a:lnTo>
                    <a:pt x="113" y="2815"/>
                  </a:lnTo>
                  <a:lnTo>
                    <a:pt x="150" y="2793"/>
                  </a:lnTo>
                  <a:lnTo>
                    <a:pt x="194" y="2768"/>
                  </a:lnTo>
                  <a:lnTo>
                    <a:pt x="238" y="2739"/>
                  </a:lnTo>
                  <a:lnTo>
                    <a:pt x="287" y="2710"/>
                  </a:lnTo>
                  <a:lnTo>
                    <a:pt x="341" y="2678"/>
                  </a:lnTo>
                  <a:lnTo>
                    <a:pt x="395" y="2644"/>
                  </a:lnTo>
                  <a:lnTo>
                    <a:pt x="453" y="2610"/>
                  </a:lnTo>
                  <a:lnTo>
                    <a:pt x="511" y="2574"/>
                  </a:lnTo>
                  <a:lnTo>
                    <a:pt x="572" y="2537"/>
                  </a:lnTo>
                  <a:lnTo>
                    <a:pt x="633" y="2499"/>
                  </a:lnTo>
                  <a:lnTo>
                    <a:pt x="695" y="2462"/>
                  </a:lnTo>
                  <a:lnTo>
                    <a:pt x="758" y="2425"/>
                  </a:lnTo>
                  <a:lnTo>
                    <a:pt x="819" y="2388"/>
                  </a:lnTo>
                  <a:lnTo>
                    <a:pt x="880" y="2350"/>
                  </a:lnTo>
                  <a:lnTo>
                    <a:pt x="941" y="2313"/>
                  </a:lnTo>
                  <a:lnTo>
                    <a:pt x="999" y="2277"/>
                  </a:lnTo>
                  <a:lnTo>
                    <a:pt x="1057" y="2243"/>
                  </a:lnTo>
                  <a:lnTo>
                    <a:pt x="1111" y="2209"/>
                  </a:lnTo>
                  <a:lnTo>
                    <a:pt x="1163" y="2177"/>
                  </a:lnTo>
                  <a:lnTo>
                    <a:pt x="1212" y="2148"/>
                  </a:lnTo>
                  <a:lnTo>
                    <a:pt x="1258" y="2121"/>
                  </a:lnTo>
                  <a:lnTo>
                    <a:pt x="1300" y="2096"/>
                  </a:lnTo>
                  <a:lnTo>
                    <a:pt x="1337" y="2073"/>
                  </a:lnTo>
                  <a:lnTo>
                    <a:pt x="1370" y="2052"/>
                  </a:lnTo>
                  <a:lnTo>
                    <a:pt x="1398" y="2036"/>
                  </a:lnTo>
                  <a:lnTo>
                    <a:pt x="1421" y="2022"/>
                  </a:lnTo>
                  <a:lnTo>
                    <a:pt x="1435" y="2014"/>
                  </a:lnTo>
                  <a:lnTo>
                    <a:pt x="1446" y="2008"/>
                  </a:lnTo>
                  <a:lnTo>
                    <a:pt x="1525" y="1973"/>
                  </a:lnTo>
                  <a:lnTo>
                    <a:pt x="1601" y="1948"/>
                  </a:lnTo>
                  <a:lnTo>
                    <a:pt x="1675" y="1932"/>
                  </a:lnTo>
                  <a:lnTo>
                    <a:pt x="1748" y="1921"/>
                  </a:lnTo>
                  <a:lnTo>
                    <a:pt x="1818" y="1918"/>
                  </a:lnTo>
                  <a:lnTo>
                    <a:pt x="1885" y="1920"/>
                  </a:lnTo>
                  <a:lnTo>
                    <a:pt x="1949" y="1927"/>
                  </a:lnTo>
                  <a:lnTo>
                    <a:pt x="2012" y="1939"/>
                  </a:lnTo>
                  <a:lnTo>
                    <a:pt x="2073" y="1955"/>
                  </a:lnTo>
                  <a:lnTo>
                    <a:pt x="2129" y="1973"/>
                  </a:lnTo>
                  <a:lnTo>
                    <a:pt x="2184" y="1994"/>
                  </a:lnTo>
                  <a:lnTo>
                    <a:pt x="2235" y="2017"/>
                  </a:lnTo>
                  <a:lnTo>
                    <a:pt x="2284" y="2040"/>
                  </a:lnTo>
                  <a:lnTo>
                    <a:pt x="2330" y="2063"/>
                  </a:lnTo>
                  <a:lnTo>
                    <a:pt x="2372" y="2085"/>
                  </a:lnTo>
                  <a:lnTo>
                    <a:pt x="2412" y="2106"/>
                  </a:lnTo>
                  <a:lnTo>
                    <a:pt x="2448" y="2125"/>
                  </a:lnTo>
                  <a:lnTo>
                    <a:pt x="2482" y="2140"/>
                  </a:lnTo>
                  <a:lnTo>
                    <a:pt x="2512" y="2152"/>
                  </a:lnTo>
                  <a:lnTo>
                    <a:pt x="2539" y="2161"/>
                  </a:lnTo>
                  <a:lnTo>
                    <a:pt x="2561" y="2164"/>
                  </a:lnTo>
                  <a:lnTo>
                    <a:pt x="3730" y="2164"/>
                  </a:lnTo>
                  <a:lnTo>
                    <a:pt x="3757" y="2166"/>
                  </a:lnTo>
                  <a:lnTo>
                    <a:pt x="3784" y="2173"/>
                  </a:lnTo>
                  <a:lnTo>
                    <a:pt x="3809" y="2183"/>
                  </a:lnTo>
                  <a:lnTo>
                    <a:pt x="3834" y="2198"/>
                  </a:lnTo>
                  <a:lnTo>
                    <a:pt x="3858" y="2218"/>
                  </a:lnTo>
                  <a:lnTo>
                    <a:pt x="3881" y="2239"/>
                  </a:lnTo>
                  <a:lnTo>
                    <a:pt x="3901" y="2262"/>
                  </a:lnTo>
                  <a:lnTo>
                    <a:pt x="3919" y="2289"/>
                  </a:lnTo>
                  <a:lnTo>
                    <a:pt x="3933" y="2316"/>
                  </a:lnTo>
                  <a:lnTo>
                    <a:pt x="3945" y="2346"/>
                  </a:lnTo>
                  <a:lnTo>
                    <a:pt x="3952" y="2376"/>
                  </a:lnTo>
                  <a:lnTo>
                    <a:pt x="3955" y="2407"/>
                  </a:lnTo>
                  <a:lnTo>
                    <a:pt x="3954" y="2438"/>
                  </a:lnTo>
                  <a:lnTo>
                    <a:pt x="3948" y="2470"/>
                  </a:lnTo>
                  <a:lnTo>
                    <a:pt x="3936" y="2501"/>
                  </a:lnTo>
                  <a:lnTo>
                    <a:pt x="3919" y="2531"/>
                  </a:lnTo>
                  <a:lnTo>
                    <a:pt x="3895" y="2559"/>
                  </a:lnTo>
                  <a:lnTo>
                    <a:pt x="3866" y="2586"/>
                  </a:lnTo>
                  <a:lnTo>
                    <a:pt x="3827" y="2610"/>
                  </a:lnTo>
                  <a:lnTo>
                    <a:pt x="3782" y="2632"/>
                  </a:lnTo>
                  <a:lnTo>
                    <a:pt x="3730" y="2651"/>
                  </a:lnTo>
                  <a:lnTo>
                    <a:pt x="2759" y="2651"/>
                  </a:lnTo>
                  <a:lnTo>
                    <a:pt x="2759" y="2654"/>
                  </a:lnTo>
                  <a:lnTo>
                    <a:pt x="2761" y="2662"/>
                  </a:lnTo>
                  <a:lnTo>
                    <a:pt x="2764" y="2675"/>
                  </a:lnTo>
                  <a:lnTo>
                    <a:pt x="2767" y="2690"/>
                  </a:lnTo>
                  <a:lnTo>
                    <a:pt x="2773" y="2710"/>
                  </a:lnTo>
                  <a:lnTo>
                    <a:pt x="2780" y="2729"/>
                  </a:lnTo>
                  <a:lnTo>
                    <a:pt x="2791" y="2750"/>
                  </a:lnTo>
                  <a:lnTo>
                    <a:pt x="2804" y="2772"/>
                  </a:lnTo>
                  <a:lnTo>
                    <a:pt x="2820" y="2792"/>
                  </a:lnTo>
                  <a:lnTo>
                    <a:pt x="2841" y="2811"/>
                  </a:lnTo>
                  <a:lnTo>
                    <a:pt x="2865" y="2826"/>
                  </a:lnTo>
                  <a:lnTo>
                    <a:pt x="2895" y="2839"/>
                  </a:lnTo>
                  <a:lnTo>
                    <a:pt x="2928" y="2847"/>
                  </a:lnTo>
                  <a:lnTo>
                    <a:pt x="2966" y="2850"/>
                  </a:lnTo>
                  <a:lnTo>
                    <a:pt x="3907" y="2850"/>
                  </a:lnTo>
                  <a:lnTo>
                    <a:pt x="3910" y="2847"/>
                  </a:lnTo>
                  <a:lnTo>
                    <a:pt x="3919" y="2839"/>
                  </a:lnTo>
                  <a:lnTo>
                    <a:pt x="3933" y="2826"/>
                  </a:lnTo>
                  <a:lnTo>
                    <a:pt x="3949" y="2809"/>
                  </a:lnTo>
                  <a:lnTo>
                    <a:pt x="3970" y="2789"/>
                  </a:lnTo>
                  <a:lnTo>
                    <a:pt x="3995" y="2763"/>
                  </a:lnTo>
                  <a:lnTo>
                    <a:pt x="4021" y="2738"/>
                  </a:lnTo>
                  <a:lnTo>
                    <a:pt x="4050" y="2708"/>
                  </a:lnTo>
                  <a:lnTo>
                    <a:pt x="4080" y="2678"/>
                  </a:lnTo>
                  <a:lnTo>
                    <a:pt x="4111" y="2647"/>
                  </a:lnTo>
                  <a:lnTo>
                    <a:pt x="4144" y="2614"/>
                  </a:lnTo>
                  <a:lnTo>
                    <a:pt x="4175" y="2583"/>
                  </a:lnTo>
                  <a:lnTo>
                    <a:pt x="4207" y="2552"/>
                  </a:lnTo>
                  <a:lnTo>
                    <a:pt x="4236" y="2522"/>
                  </a:lnTo>
                  <a:lnTo>
                    <a:pt x="4265" y="2493"/>
                  </a:lnTo>
                  <a:lnTo>
                    <a:pt x="4292" y="2467"/>
                  </a:lnTo>
                  <a:lnTo>
                    <a:pt x="4314" y="2443"/>
                  </a:lnTo>
                  <a:lnTo>
                    <a:pt x="4335" y="2422"/>
                  </a:lnTo>
                  <a:lnTo>
                    <a:pt x="4351" y="2406"/>
                  </a:lnTo>
                  <a:lnTo>
                    <a:pt x="4363" y="2392"/>
                  </a:lnTo>
                  <a:lnTo>
                    <a:pt x="4393" y="2358"/>
                  </a:lnTo>
                  <a:lnTo>
                    <a:pt x="4423" y="2331"/>
                  </a:lnTo>
                  <a:lnTo>
                    <a:pt x="4451" y="2313"/>
                  </a:lnTo>
                  <a:lnTo>
                    <a:pt x="4478" y="2303"/>
                  </a:lnTo>
                  <a:lnTo>
                    <a:pt x="4505" y="2298"/>
                  </a:lnTo>
                  <a:lnTo>
                    <a:pt x="4528" y="2300"/>
                  </a:lnTo>
                  <a:lnTo>
                    <a:pt x="4551" y="2304"/>
                  </a:lnTo>
                  <a:lnTo>
                    <a:pt x="4572" y="2313"/>
                  </a:lnTo>
                  <a:lnTo>
                    <a:pt x="4589" y="2324"/>
                  </a:lnTo>
                  <a:lnTo>
                    <a:pt x="4604" y="2335"/>
                  </a:lnTo>
                  <a:lnTo>
                    <a:pt x="4618" y="2347"/>
                  </a:lnTo>
                  <a:lnTo>
                    <a:pt x="4630" y="2359"/>
                  </a:lnTo>
                  <a:lnTo>
                    <a:pt x="4637" y="2368"/>
                  </a:lnTo>
                  <a:lnTo>
                    <a:pt x="4641" y="2374"/>
                  </a:lnTo>
                  <a:lnTo>
                    <a:pt x="4643" y="2377"/>
                  </a:lnTo>
                  <a:lnTo>
                    <a:pt x="4646" y="2376"/>
                  </a:lnTo>
                  <a:lnTo>
                    <a:pt x="4652" y="2376"/>
                  </a:lnTo>
                  <a:lnTo>
                    <a:pt x="4661" y="2376"/>
                  </a:lnTo>
                  <a:lnTo>
                    <a:pt x="4674" y="2376"/>
                  </a:lnTo>
                  <a:lnTo>
                    <a:pt x="4689" y="2377"/>
                  </a:lnTo>
                  <a:lnTo>
                    <a:pt x="4707" y="2379"/>
                  </a:lnTo>
                  <a:lnTo>
                    <a:pt x="4726" y="2382"/>
                  </a:lnTo>
                  <a:lnTo>
                    <a:pt x="4746" y="2385"/>
                  </a:lnTo>
                  <a:lnTo>
                    <a:pt x="4767" y="2389"/>
                  </a:lnTo>
                  <a:lnTo>
                    <a:pt x="4789" y="2395"/>
                  </a:lnTo>
                  <a:lnTo>
                    <a:pt x="4810" y="2403"/>
                  </a:lnTo>
                  <a:lnTo>
                    <a:pt x="4831" y="2411"/>
                  </a:lnTo>
                  <a:lnTo>
                    <a:pt x="4850" y="2423"/>
                  </a:lnTo>
                  <a:lnTo>
                    <a:pt x="4868" y="2437"/>
                  </a:lnTo>
                  <a:lnTo>
                    <a:pt x="4883" y="2453"/>
                  </a:lnTo>
                  <a:lnTo>
                    <a:pt x="4896" y="2473"/>
                  </a:lnTo>
                  <a:lnTo>
                    <a:pt x="4907" y="2493"/>
                  </a:lnTo>
                  <a:lnTo>
                    <a:pt x="4914" y="2517"/>
                  </a:lnTo>
                  <a:lnTo>
                    <a:pt x="4917" y="2546"/>
                  </a:lnTo>
                  <a:lnTo>
                    <a:pt x="4915" y="2575"/>
                  </a:lnTo>
                  <a:lnTo>
                    <a:pt x="4910" y="2610"/>
                  </a:lnTo>
                  <a:lnTo>
                    <a:pt x="4898" y="2648"/>
                  </a:lnTo>
                  <a:lnTo>
                    <a:pt x="4880" y="2690"/>
                  </a:lnTo>
                  <a:lnTo>
                    <a:pt x="4857" y="2736"/>
                  </a:lnTo>
                  <a:lnTo>
                    <a:pt x="4828" y="2786"/>
                  </a:lnTo>
                  <a:close/>
                  <a:moveTo>
                    <a:pt x="4222" y="295"/>
                  </a:moveTo>
                  <a:lnTo>
                    <a:pt x="3429" y="295"/>
                  </a:lnTo>
                  <a:lnTo>
                    <a:pt x="3429" y="1179"/>
                  </a:lnTo>
                  <a:lnTo>
                    <a:pt x="2338" y="1179"/>
                  </a:lnTo>
                  <a:lnTo>
                    <a:pt x="2338" y="295"/>
                  </a:lnTo>
                  <a:lnTo>
                    <a:pt x="1546" y="295"/>
                  </a:lnTo>
                  <a:lnTo>
                    <a:pt x="1546" y="1708"/>
                  </a:lnTo>
                  <a:lnTo>
                    <a:pt x="1474" y="1709"/>
                  </a:lnTo>
                  <a:lnTo>
                    <a:pt x="1400" y="1717"/>
                  </a:lnTo>
                  <a:lnTo>
                    <a:pt x="1325" y="1730"/>
                  </a:lnTo>
                  <a:lnTo>
                    <a:pt x="1248" y="1751"/>
                  </a:lnTo>
                  <a:lnTo>
                    <a:pt x="1248" y="0"/>
                  </a:lnTo>
                  <a:lnTo>
                    <a:pt x="4519" y="0"/>
                  </a:lnTo>
                  <a:lnTo>
                    <a:pt x="4519" y="2069"/>
                  </a:lnTo>
                  <a:lnTo>
                    <a:pt x="4222" y="2069"/>
                  </a:lnTo>
                  <a:lnTo>
                    <a:pt x="4222" y="295"/>
                  </a:lnTo>
                  <a:close/>
                </a:path>
              </a:pathLst>
            </a:custGeom>
            <a:solidFill>
              <a:srgbClr val="2236A8"/>
            </a:solidFill>
            <a:ln w="0"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" name="矩形 105"/>
            <p:cNvSpPr/>
            <p:nvPr>
              <p:custDataLst>
                <p:tags r:id="rId20"/>
              </p:custDataLst>
            </p:nvPr>
          </p:nvSpPr>
          <p:spPr>
            <a:xfrm>
              <a:off x="7526" y="4940"/>
              <a:ext cx="1908" cy="26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财税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通知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信息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收集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商业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调查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咨询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回访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  <a:sym typeface="微软雅黑" panose="020B0503020204020204" charset="-122"/>
                </a:rPr>
                <a:t>...</a:t>
              </a:r>
              <a:endParaRPr lang="en-US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1"/>
              </p:custDataLst>
            </p:nvPr>
          </p:nvSpPr>
          <p:spPr bwMode="auto">
            <a:xfrm>
              <a:off x="9658" y="3811"/>
              <a:ext cx="1972" cy="1131"/>
            </a:xfrm>
            <a:prstGeom prst="rect">
              <a:avLst/>
            </a:prstGeom>
            <a:gradFill flip="none" rotWithShape="1">
              <a:gsLst>
                <a:gs pos="55000">
                  <a:srgbClr val="023EB6"/>
                </a:gs>
                <a:gs pos="0">
                  <a:srgbClr val="2835B6"/>
                </a:gs>
                <a:gs pos="99000">
                  <a:srgbClr val="7490FE"/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9pPr>
            </a:lstStyle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b="1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1" name="圆角矩形 64"/>
            <p:cNvSpPr/>
            <p:nvPr>
              <p:custDataLst>
                <p:tags r:id="rId22"/>
              </p:custDataLst>
            </p:nvPr>
          </p:nvSpPr>
          <p:spPr>
            <a:xfrm>
              <a:off x="9658" y="2397"/>
              <a:ext cx="1972" cy="5775"/>
            </a:xfrm>
            <a:prstGeom prst="roundRect">
              <a:avLst>
                <a:gd name="adj" fmla="val 1932"/>
              </a:avLst>
            </a:prstGeom>
            <a:noFill/>
            <a:ln w="31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1" i="0" u="none" strike="noStrike" kern="0" cap="none" spc="0" normalizeH="0" baseline="0" noProof="1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矩形 112"/>
            <p:cNvSpPr/>
            <p:nvPr>
              <p:custDataLst>
                <p:tags r:id="rId23"/>
              </p:custDataLst>
            </p:nvPr>
          </p:nvSpPr>
          <p:spPr>
            <a:xfrm>
              <a:off x="9718" y="4054"/>
              <a:ext cx="1848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defTabSz="914400"/>
              <a:r>
                <a:rPr lang="zh-CN" altLang="zh-CN" sz="1400" b="1" dirty="0">
                  <a:solidFill>
                    <a:prstClr val="white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电信通信</a:t>
              </a:r>
              <a:endParaRPr lang="zh-CN" altLang="zh-CN" sz="1400" b="1" dirty="0">
                <a:solidFill>
                  <a:prstClr val="white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63" name="矩形 114"/>
            <p:cNvSpPr/>
            <p:nvPr>
              <p:custDataLst>
                <p:tags r:id="rId24"/>
              </p:custDataLst>
            </p:nvPr>
          </p:nvSpPr>
          <p:spPr>
            <a:xfrm>
              <a:off x="9658" y="4940"/>
              <a:ext cx="1943" cy="26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宽带营销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缴费通知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增值服务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业务推介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...</a:t>
              </a:r>
              <a:endParaRPr lang="en-US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25"/>
              </p:custDataLst>
            </p:nvPr>
          </p:nvSpPr>
          <p:spPr bwMode="auto">
            <a:xfrm>
              <a:off x="11781" y="3811"/>
              <a:ext cx="1971" cy="1131"/>
            </a:xfrm>
            <a:prstGeom prst="rect">
              <a:avLst/>
            </a:prstGeom>
            <a:gradFill flip="none" rotWithShape="1">
              <a:gsLst>
                <a:gs pos="55000">
                  <a:srgbClr val="023EB6"/>
                </a:gs>
                <a:gs pos="0">
                  <a:srgbClr val="2835B6"/>
                </a:gs>
                <a:gs pos="99000">
                  <a:srgbClr val="7490FE"/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9pPr>
            </a:lstStyle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b="1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5" name="圆角矩形 68"/>
            <p:cNvSpPr/>
            <p:nvPr>
              <p:custDataLst>
                <p:tags r:id="rId26"/>
              </p:custDataLst>
            </p:nvPr>
          </p:nvSpPr>
          <p:spPr>
            <a:xfrm>
              <a:off x="11781" y="2397"/>
              <a:ext cx="1971" cy="5779"/>
            </a:xfrm>
            <a:prstGeom prst="roundRect">
              <a:avLst>
                <a:gd name="adj" fmla="val 1932"/>
              </a:avLst>
            </a:prstGeom>
            <a:noFill/>
            <a:ln w="31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1" i="0" u="none" strike="noStrike" kern="0" cap="none" spc="0" normalizeH="0" baseline="0" noProof="1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矩形 120"/>
            <p:cNvSpPr/>
            <p:nvPr>
              <p:custDataLst>
                <p:tags r:id="rId27"/>
              </p:custDataLst>
            </p:nvPr>
          </p:nvSpPr>
          <p:spPr>
            <a:xfrm>
              <a:off x="11880" y="4054"/>
              <a:ext cx="1846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defTabSz="914400"/>
              <a:r>
                <a:rPr lang="zh-CN" altLang="en-US" sz="1400" b="1" dirty="0">
                  <a:solidFill>
                    <a:prstClr val="white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互联网</a:t>
              </a:r>
              <a:endParaRPr lang="zh-CN" altLang="en-US" sz="1400" b="1" dirty="0">
                <a:solidFill>
                  <a:prstClr val="white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67" name="Freeform 17"/>
            <p:cNvSpPr/>
            <p:nvPr>
              <p:custDataLst>
                <p:tags r:id="rId28"/>
              </p:custDataLst>
            </p:nvPr>
          </p:nvSpPr>
          <p:spPr>
            <a:xfrm>
              <a:off x="10344" y="2702"/>
              <a:ext cx="594" cy="8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3878" h="3739">
                  <a:moveTo>
                    <a:pt x="2810" y="213"/>
                  </a:moveTo>
                  <a:lnTo>
                    <a:pt x="2872" y="228"/>
                  </a:lnTo>
                  <a:lnTo>
                    <a:pt x="2928" y="246"/>
                  </a:lnTo>
                  <a:lnTo>
                    <a:pt x="2980" y="267"/>
                  </a:lnTo>
                  <a:lnTo>
                    <a:pt x="3026" y="289"/>
                  </a:lnTo>
                  <a:lnTo>
                    <a:pt x="3066" y="315"/>
                  </a:lnTo>
                  <a:lnTo>
                    <a:pt x="3101" y="343"/>
                  </a:lnTo>
                  <a:lnTo>
                    <a:pt x="3130" y="374"/>
                  </a:lnTo>
                  <a:lnTo>
                    <a:pt x="3155" y="407"/>
                  </a:lnTo>
                  <a:lnTo>
                    <a:pt x="3172" y="443"/>
                  </a:lnTo>
                  <a:lnTo>
                    <a:pt x="3185" y="481"/>
                  </a:lnTo>
                  <a:lnTo>
                    <a:pt x="3192" y="521"/>
                  </a:lnTo>
                  <a:lnTo>
                    <a:pt x="3194" y="563"/>
                  </a:lnTo>
                  <a:lnTo>
                    <a:pt x="3188" y="609"/>
                  </a:lnTo>
                  <a:lnTo>
                    <a:pt x="3175" y="655"/>
                  </a:lnTo>
                  <a:lnTo>
                    <a:pt x="3154" y="701"/>
                  </a:lnTo>
                  <a:lnTo>
                    <a:pt x="3125" y="746"/>
                  </a:lnTo>
                  <a:lnTo>
                    <a:pt x="3090" y="794"/>
                  </a:lnTo>
                  <a:lnTo>
                    <a:pt x="3049" y="839"/>
                  </a:lnTo>
                  <a:lnTo>
                    <a:pt x="3001" y="885"/>
                  </a:lnTo>
                  <a:lnTo>
                    <a:pt x="2948" y="931"/>
                  </a:lnTo>
                  <a:lnTo>
                    <a:pt x="2889" y="976"/>
                  </a:lnTo>
                  <a:lnTo>
                    <a:pt x="2826" y="1019"/>
                  </a:lnTo>
                  <a:lnTo>
                    <a:pt x="2757" y="1063"/>
                  </a:lnTo>
                  <a:lnTo>
                    <a:pt x="2684" y="1104"/>
                  </a:lnTo>
                  <a:lnTo>
                    <a:pt x="2607" y="1144"/>
                  </a:lnTo>
                  <a:lnTo>
                    <a:pt x="2526" y="1183"/>
                  </a:lnTo>
                  <a:lnTo>
                    <a:pt x="2442" y="1219"/>
                  </a:lnTo>
                  <a:lnTo>
                    <a:pt x="2355" y="1253"/>
                  </a:lnTo>
                  <a:lnTo>
                    <a:pt x="2266" y="1286"/>
                  </a:lnTo>
                  <a:lnTo>
                    <a:pt x="2173" y="1316"/>
                  </a:lnTo>
                  <a:lnTo>
                    <a:pt x="2079" y="1344"/>
                  </a:lnTo>
                  <a:lnTo>
                    <a:pt x="1983" y="1369"/>
                  </a:lnTo>
                  <a:lnTo>
                    <a:pt x="1885" y="1390"/>
                  </a:lnTo>
                  <a:lnTo>
                    <a:pt x="1899" y="1299"/>
                  </a:lnTo>
                  <a:lnTo>
                    <a:pt x="1917" y="1212"/>
                  </a:lnTo>
                  <a:lnTo>
                    <a:pt x="1936" y="1129"/>
                  </a:lnTo>
                  <a:lnTo>
                    <a:pt x="1957" y="1050"/>
                  </a:lnTo>
                  <a:lnTo>
                    <a:pt x="1979" y="976"/>
                  </a:lnTo>
                  <a:lnTo>
                    <a:pt x="2003" y="906"/>
                  </a:lnTo>
                  <a:lnTo>
                    <a:pt x="2028" y="843"/>
                  </a:lnTo>
                  <a:lnTo>
                    <a:pt x="2055" y="784"/>
                  </a:lnTo>
                  <a:lnTo>
                    <a:pt x="2084" y="732"/>
                  </a:lnTo>
                  <a:lnTo>
                    <a:pt x="2112" y="685"/>
                  </a:lnTo>
                  <a:lnTo>
                    <a:pt x="2141" y="647"/>
                  </a:lnTo>
                  <a:lnTo>
                    <a:pt x="2172" y="614"/>
                  </a:lnTo>
                  <a:lnTo>
                    <a:pt x="2202" y="588"/>
                  </a:lnTo>
                  <a:lnTo>
                    <a:pt x="2233" y="570"/>
                  </a:lnTo>
                  <a:lnTo>
                    <a:pt x="2263" y="560"/>
                  </a:lnTo>
                  <a:lnTo>
                    <a:pt x="2284" y="556"/>
                  </a:lnTo>
                  <a:lnTo>
                    <a:pt x="2307" y="555"/>
                  </a:lnTo>
                  <a:lnTo>
                    <a:pt x="2330" y="556"/>
                  </a:lnTo>
                  <a:lnTo>
                    <a:pt x="2355" y="561"/>
                  </a:lnTo>
                  <a:lnTo>
                    <a:pt x="2378" y="569"/>
                  </a:lnTo>
                  <a:lnTo>
                    <a:pt x="2403" y="583"/>
                  </a:lnTo>
                  <a:lnTo>
                    <a:pt x="2427" y="602"/>
                  </a:lnTo>
                  <a:lnTo>
                    <a:pt x="2450" y="628"/>
                  </a:lnTo>
                  <a:lnTo>
                    <a:pt x="2451" y="629"/>
                  </a:lnTo>
                  <a:lnTo>
                    <a:pt x="2452" y="631"/>
                  </a:lnTo>
                  <a:lnTo>
                    <a:pt x="2610" y="585"/>
                  </a:lnTo>
                  <a:lnTo>
                    <a:pt x="2572" y="508"/>
                  </a:lnTo>
                  <a:lnTo>
                    <a:pt x="2532" y="436"/>
                  </a:lnTo>
                  <a:lnTo>
                    <a:pt x="2491" y="369"/>
                  </a:lnTo>
                  <a:lnTo>
                    <a:pt x="2447" y="308"/>
                  </a:lnTo>
                  <a:lnTo>
                    <a:pt x="2402" y="251"/>
                  </a:lnTo>
                  <a:lnTo>
                    <a:pt x="2355" y="201"/>
                  </a:lnTo>
                  <a:lnTo>
                    <a:pt x="2306" y="156"/>
                  </a:lnTo>
                  <a:lnTo>
                    <a:pt x="2255" y="119"/>
                  </a:lnTo>
                  <a:lnTo>
                    <a:pt x="2205" y="86"/>
                  </a:lnTo>
                  <a:lnTo>
                    <a:pt x="2152" y="61"/>
                  </a:lnTo>
                  <a:lnTo>
                    <a:pt x="2098" y="43"/>
                  </a:lnTo>
                  <a:lnTo>
                    <a:pt x="2043" y="32"/>
                  </a:lnTo>
                  <a:lnTo>
                    <a:pt x="1987" y="28"/>
                  </a:lnTo>
                  <a:lnTo>
                    <a:pt x="1929" y="32"/>
                  </a:lnTo>
                  <a:lnTo>
                    <a:pt x="1872" y="45"/>
                  </a:lnTo>
                  <a:lnTo>
                    <a:pt x="1816" y="63"/>
                  </a:lnTo>
                  <a:lnTo>
                    <a:pt x="1762" y="90"/>
                  </a:lnTo>
                  <a:lnTo>
                    <a:pt x="1708" y="124"/>
                  </a:lnTo>
                  <a:lnTo>
                    <a:pt x="1656" y="166"/>
                  </a:lnTo>
                  <a:lnTo>
                    <a:pt x="1607" y="214"/>
                  </a:lnTo>
                  <a:lnTo>
                    <a:pt x="1557" y="268"/>
                  </a:lnTo>
                  <a:lnTo>
                    <a:pt x="1512" y="328"/>
                  </a:lnTo>
                  <a:lnTo>
                    <a:pt x="1467" y="395"/>
                  </a:lnTo>
                  <a:lnTo>
                    <a:pt x="1424" y="467"/>
                  </a:lnTo>
                  <a:lnTo>
                    <a:pt x="1384" y="543"/>
                  </a:lnTo>
                  <a:lnTo>
                    <a:pt x="1345" y="625"/>
                  </a:lnTo>
                  <a:lnTo>
                    <a:pt x="1310" y="712"/>
                  </a:lnTo>
                  <a:lnTo>
                    <a:pt x="1277" y="804"/>
                  </a:lnTo>
                  <a:lnTo>
                    <a:pt x="1246" y="901"/>
                  </a:lnTo>
                  <a:lnTo>
                    <a:pt x="1219" y="1000"/>
                  </a:lnTo>
                  <a:lnTo>
                    <a:pt x="1195" y="1105"/>
                  </a:lnTo>
                  <a:lnTo>
                    <a:pt x="1172" y="1212"/>
                  </a:lnTo>
                  <a:lnTo>
                    <a:pt x="1153" y="1323"/>
                  </a:lnTo>
                  <a:lnTo>
                    <a:pt x="1139" y="1437"/>
                  </a:lnTo>
                  <a:lnTo>
                    <a:pt x="1066" y="1427"/>
                  </a:lnTo>
                  <a:lnTo>
                    <a:pt x="998" y="1416"/>
                  </a:lnTo>
                  <a:lnTo>
                    <a:pt x="934" y="1400"/>
                  </a:lnTo>
                  <a:lnTo>
                    <a:pt x="874" y="1383"/>
                  </a:lnTo>
                  <a:lnTo>
                    <a:pt x="819" y="1363"/>
                  </a:lnTo>
                  <a:lnTo>
                    <a:pt x="767" y="1340"/>
                  </a:lnTo>
                  <a:lnTo>
                    <a:pt x="721" y="1314"/>
                  </a:lnTo>
                  <a:lnTo>
                    <a:pt x="681" y="1286"/>
                  </a:lnTo>
                  <a:lnTo>
                    <a:pt x="646" y="1256"/>
                  </a:lnTo>
                  <a:lnTo>
                    <a:pt x="618" y="1223"/>
                  </a:lnTo>
                  <a:lnTo>
                    <a:pt x="595" y="1187"/>
                  </a:lnTo>
                  <a:lnTo>
                    <a:pt x="579" y="1150"/>
                  </a:lnTo>
                  <a:lnTo>
                    <a:pt x="570" y="1110"/>
                  </a:lnTo>
                  <a:lnTo>
                    <a:pt x="566" y="1069"/>
                  </a:lnTo>
                  <a:lnTo>
                    <a:pt x="572" y="1022"/>
                  </a:lnTo>
                  <a:lnTo>
                    <a:pt x="584" y="973"/>
                  </a:lnTo>
                  <a:lnTo>
                    <a:pt x="604" y="926"/>
                  </a:lnTo>
                  <a:lnTo>
                    <a:pt x="631" y="878"/>
                  </a:lnTo>
                  <a:lnTo>
                    <a:pt x="665" y="830"/>
                  </a:lnTo>
                  <a:lnTo>
                    <a:pt x="705" y="782"/>
                  </a:lnTo>
                  <a:lnTo>
                    <a:pt x="752" y="735"/>
                  </a:lnTo>
                  <a:lnTo>
                    <a:pt x="803" y="689"/>
                  </a:lnTo>
                  <a:lnTo>
                    <a:pt x="860" y="643"/>
                  </a:lnTo>
                  <a:lnTo>
                    <a:pt x="922" y="598"/>
                  </a:lnTo>
                  <a:lnTo>
                    <a:pt x="989" y="555"/>
                  </a:lnTo>
                  <a:lnTo>
                    <a:pt x="1059" y="512"/>
                  </a:lnTo>
                  <a:lnTo>
                    <a:pt x="1135" y="473"/>
                  </a:lnTo>
                  <a:lnTo>
                    <a:pt x="1213" y="435"/>
                  </a:lnTo>
                  <a:lnTo>
                    <a:pt x="1294" y="398"/>
                  </a:lnTo>
                  <a:lnTo>
                    <a:pt x="1251" y="244"/>
                  </a:lnTo>
                  <a:lnTo>
                    <a:pt x="1144" y="287"/>
                  </a:lnTo>
                  <a:lnTo>
                    <a:pt x="1042" y="331"/>
                  </a:lnTo>
                  <a:lnTo>
                    <a:pt x="942" y="380"/>
                  </a:lnTo>
                  <a:lnTo>
                    <a:pt x="846" y="430"/>
                  </a:lnTo>
                  <a:lnTo>
                    <a:pt x="753" y="482"/>
                  </a:lnTo>
                  <a:lnTo>
                    <a:pt x="665" y="536"/>
                  </a:lnTo>
                  <a:lnTo>
                    <a:pt x="580" y="592"/>
                  </a:lnTo>
                  <a:lnTo>
                    <a:pt x="500" y="650"/>
                  </a:lnTo>
                  <a:lnTo>
                    <a:pt x="426" y="709"/>
                  </a:lnTo>
                  <a:lnTo>
                    <a:pt x="357" y="769"/>
                  </a:lnTo>
                  <a:lnTo>
                    <a:pt x="292" y="831"/>
                  </a:lnTo>
                  <a:lnTo>
                    <a:pt x="234" y="893"/>
                  </a:lnTo>
                  <a:lnTo>
                    <a:pt x="181" y="956"/>
                  </a:lnTo>
                  <a:lnTo>
                    <a:pt x="135" y="1019"/>
                  </a:lnTo>
                  <a:lnTo>
                    <a:pt x="95" y="1084"/>
                  </a:lnTo>
                  <a:lnTo>
                    <a:pt x="61" y="1149"/>
                  </a:lnTo>
                  <a:lnTo>
                    <a:pt x="35" y="1212"/>
                  </a:lnTo>
                  <a:lnTo>
                    <a:pt x="15" y="1277"/>
                  </a:lnTo>
                  <a:lnTo>
                    <a:pt x="4" y="1341"/>
                  </a:lnTo>
                  <a:lnTo>
                    <a:pt x="0" y="1405"/>
                  </a:lnTo>
                  <a:lnTo>
                    <a:pt x="4" y="1463"/>
                  </a:lnTo>
                  <a:lnTo>
                    <a:pt x="14" y="1518"/>
                  </a:lnTo>
                  <a:lnTo>
                    <a:pt x="31" y="1571"/>
                  </a:lnTo>
                  <a:lnTo>
                    <a:pt x="53" y="1621"/>
                  </a:lnTo>
                  <a:lnTo>
                    <a:pt x="82" y="1670"/>
                  </a:lnTo>
                  <a:lnTo>
                    <a:pt x="117" y="1715"/>
                  </a:lnTo>
                  <a:lnTo>
                    <a:pt x="159" y="1759"/>
                  </a:lnTo>
                  <a:lnTo>
                    <a:pt x="204" y="1800"/>
                  </a:lnTo>
                  <a:lnTo>
                    <a:pt x="256" y="1839"/>
                  </a:lnTo>
                  <a:lnTo>
                    <a:pt x="312" y="1874"/>
                  </a:lnTo>
                  <a:lnTo>
                    <a:pt x="375" y="1908"/>
                  </a:lnTo>
                  <a:lnTo>
                    <a:pt x="442" y="1939"/>
                  </a:lnTo>
                  <a:lnTo>
                    <a:pt x="512" y="1966"/>
                  </a:lnTo>
                  <a:lnTo>
                    <a:pt x="587" y="1991"/>
                  </a:lnTo>
                  <a:lnTo>
                    <a:pt x="666" y="2013"/>
                  </a:lnTo>
                  <a:lnTo>
                    <a:pt x="749" y="2032"/>
                  </a:lnTo>
                  <a:lnTo>
                    <a:pt x="836" y="2048"/>
                  </a:lnTo>
                  <a:lnTo>
                    <a:pt x="927" y="2061"/>
                  </a:lnTo>
                  <a:lnTo>
                    <a:pt x="1021" y="2070"/>
                  </a:lnTo>
                  <a:lnTo>
                    <a:pt x="1118" y="2078"/>
                  </a:lnTo>
                  <a:lnTo>
                    <a:pt x="1125" y="2197"/>
                  </a:lnTo>
                  <a:lnTo>
                    <a:pt x="1137" y="2315"/>
                  </a:lnTo>
                  <a:lnTo>
                    <a:pt x="1152" y="2430"/>
                  </a:lnTo>
                  <a:lnTo>
                    <a:pt x="1170" y="2542"/>
                  </a:lnTo>
                  <a:lnTo>
                    <a:pt x="1191" y="2651"/>
                  </a:lnTo>
                  <a:lnTo>
                    <a:pt x="1216" y="2756"/>
                  </a:lnTo>
                  <a:lnTo>
                    <a:pt x="1244" y="2857"/>
                  </a:lnTo>
                  <a:lnTo>
                    <a:pt x="1274" y="2954"/>
                  </a:lnTo>
                  <a:lnTo>
                    <a:pt x="1307" y="3046"/>
                  </a:lnTo>
                  <a:lnTo>
                    <a:pt x="1343" y="3135"/>
                  </a:lnTo>
                  <a:lnTo>
                    <a:pt x="1381" y="3218"/>
                  </a:lnTo>
                  <a:lnTo>
                    <a:pt x="1421" y="3296"/>
                  </a:lnTo>
                  <a:lnTo>
                    <a:pt x="1463" y="3369"/>
                  </a:lnTo>
                  <a:lnTo>
                    <a:pt x="1509" y="3436"/>
                  </a:lnTo>
                  <a:lnTo>
                    <a:pt x="1555" y="3496"/>
                  </a:lnTo>
                  <a:lnTo>
                    <a:pt x="1604" y="3551"/>
                  </a:lnTo>
                  <a:lnTo>
                    <a:pt x="1655" y="3599"/>
                  </a:lnTo>
                  <a:lnTo>
                    <a:pt x="1707" y="3640"/>
                  </a:lnTo>
                  <a:lnTo>
                    <a:pt x="1761" y="3676"/>
                  </a:lnTo>
                  <a:lnTo>
                    <a:pt x="1815" y="3703"/>
                  </a:lnTo>
                  <a:lnTo>
                    <a:pt x="1871" y="3723"/>
                  </a:lnTo>
                  <a:lnTo>
                    <a:pt x="1929" y="3734"/>
                  </a:lnTo>
                  <a:lnTo>
                    <a:pt x="1987" y="3739"/>
                  </a:lnTo>
                  <a:lnTo>
                    <a:pt x="2045" y="3734"/>
                  </a:lnTo>
                  <a:lnTo>
                    <a:pt x="2102" y="3723"/>
                  </a:lnTo>
                  <a:lnTo>
                    <a:pt x="2158" y="3703"/>
                  </a:lnTo>
                  <a:lnTo>
                    <a:pt x="2213" y="3676"/>
                  </a:lnTo>
                  <a:lnTo>
                    <a:pt x="2266" y="3641"/>
                  </a:lnTo>
                  <a:lnTo>
                    <a:pt x="2317" y="3600"/>
                  </a:lnTo>
                  <a:lnTo>
                    <a:pt x="2368" y="3552"/>
                  </a:lnTo>
                  <a:lnTo>
                    <a:pt x="2416" y="3498"/>
                  </a:lnTo>
                  <a:lnTo>
                    <a:pt x="2463" y="3438"/>
                  </a:lnTo>
                  <a:lnTo>
                    <a:pt x="2508" y="3371"/>
                  </a:lnTo>
                  <a:lnTo>
                    <a:pt x="2550" y="3299"/>
                  </a:lnTo>
                  <a:lnTo>
                    <a:pt x="2591" y="3222"/>
                  </a:lnTo>
                  <a:lnTo>
                    <a:pt x="2629" y="3139"/>
                  </a:lnTo>
                  <a:lnTo>
                    <a:pt x="2665" y="3052"/>
                  </a:lnTo>
                  <a:lnTo>
                    <a:pt x="2698" y="2961"/>
                  </a:lnTo>
                  <a:lnTo>
                    <a:pt x="2728" y="2864"/>
                  </a:lnTo>
                  <a:lnTo>
                    <a:pt x="2755" y="2764"/>
                  </a:lnTo>
                  <a:lnTo>
                    <a:pt x="2780" y="2660"/>
                  </a:lnTo>
                  <a:lnTo>
                    <a:pt x="2801" y="2551"/>
                  </a:lnTo>
                  <a:lnTo>
                    <a:pt x="2820" y="2441"/>
                  </a:lnTo>
                  <a:lnTo>
                    <a:pt x="2835" y="2327"/>
                  </a:lnTo>
                  <a:lnTo>
                    <a:pt x="2564" y="2399"/>
                  </a:lnTo>
                  <a:lnTo>
                    <a:pt x="2551" y="2483"/>
                  </a:lnTo>
                  <a:lnTo>
                    <a:pt x="2537" y="2564"/>
                  </a:lnTo>
                  <a:lnTo>
                    <a:pt x="2521" y="2641"/>
                  </a:lnTo>
                  <a:lnTo>
                    <a:pt x="2503" y="2714"/>
                  </a:lnTo>
                  <a:lnTo>
                    <a:pt x="2483" y="2782"/>
                  </a:lnTo>
                  <a:lnTo>
                    <a:pt x="2462" y="2844"/>
                  </a:lnTo>
                  <a:lnTo>
                    <a:pt x="2440" y="2902"/>
                  </a:lnTo>
                  <a:lnTo>
                    <a:pt x="2416" y="2954"/>
                  </a:lnTo>
                  <a:lnTo>
                    <a:pt x="2391" y="2999"/>
                  </a:lnTo>
                  <a:lnTo>
                    <a:pt x="2367" y="3039"/>
                  </a:lnTo>
                  <a:lnTo>
                    <a:pt x="2340" y="3072"/>
                  </a:lnTo>
                  <a:lnTo>
                    <a:pt x="2312" y="3098"/>
                  </a:lnTo>
                  <a:lnTo>
                    <a:pt x="2283" y="3118"/>
                  </a:lnTo>
                  <a:lnTo>
                    <a:pt x="2254" y="3130"/>
                  </a:lnTo>
                  <a:lnTo>
                    <a:pt x="2225" y="3133"/>
                  </a:lnTo>
                  <a:lnTo>
                    <a:pt x="2195" y="3130"/>
                  </a:lnTo>
                  <a:lnTo>
                    <a:pt x="2166" y="3118"/>
                  </a:lnTo>
                  <a:lnTo>
                    <a:pt x="2138" y="3099"/>
                  </a:lnTo>
                  <a:lnTo>
                    <a:pt x="2111" y="3072"/>
                  </a:lnTo>
                  <a:lnTo>
                    <a:pt x="2084" y="3039"/>
                  </a:lnTo>
                  <a:lnTo>
                    <a:pt x="2058" y="3001"/>
                  </a:lnTo>
                  <a:lnTo>
                    <a:pt x="2033" y="2955"/>
                  </a:lnTo>
                  <a:lnTo>
                    <a:pt x="2010" y="2903"/>
                  </a:lnTo>
                  <a:lnTo>
                    <a:pt x="1987" y="2845"/>
                  </a:lnTo>
                  <a:lnTo>
                    <a:pt x="1967" y="2783"/>
                  </a:lnTo>
                  <a:lnTo>
                    <a:pt x="1947" y="2716"/>
                  </a:lnTo>
                  <a:lnTo>
                    <a:pt x="1930" y="2643"/>
                  </a:lnTo>
                  <a:lnTo>
                    <a:pt x="1913" y="2567"/>
                  </a:lnTo>
                  <a:lnTo>
                    <a:pt x="1898" y="2487"/>
                  </a:lnTo>
                  <a:lnTo>
                    <a:pt x="1886" y="2402"/>
                  </a:lnTo>
                  <a:lnTo>
                    <a:pt x="1875" y="2314"/>
                  </a:lnTo>
                  <a:lnTo>
                    <a:pt x="1865" y="2222"/>
                  </a:lnTo>
                  <a:lnTo>
                    <a:pt x="1859" y="2128"/>
                  </a:lnTo>
                  <a:lnTo>
                    <a:pt x="1853" y="2032"/>
                  </a:lnTo>
                  <a:lnTo>
                    <a:pt x="1959" y="2013"/>
                  </a:lnTo>
                  <a:lnTo>
                    <a:pt x="2086" y="1987"/>
                  </a:lnTo>
                  <a:lnTo>
                    <a:pt x="2210" y="1956"/>
                  </a:lnTo>
                  <a:lnTo>
                    <a:pt x="2333" y="1922"/>
                  </a:lnTo>
                  <a:lnTo>
                    <a:pt x="2452" y="1885"/>
                  </a:lnTo>
                  <a:lnTo>
                    <a:pt x="2570" y="1844"/>
                  </a:lnTo>
                  <a:lnTo>
                    <a:pt x="2683" y="1800"/>
                  </a:lnTo>
                  <a:lnTo>
                    <a:pt x="2793" y="1754"/>
                  </a:lnTo>
                  <a:lnTo>
                    <a:pt x="2900" y="1705"/>
                  </a:lnTo>
                  <a:lnTo>
                    <a:pt x="3002" y="1653"/>
                  </a:lnTo>
                  <a:lnTo>
                    <a:pt x="3101" y="1599"/>
                  </a:lnTo>
                  <a:lnTo>
                    <a:pt x="3194" y="1544"/>
                  </a:lnTo>
                  <a:lnTo>
                    <a:pt x="3283" y="1485"/>
                  </a:lnTo>
                  <a:lnTo>
                    <a:pt x="3366" y="1426"/>
                  </a:lnTo>
                  <a:lnTo>
                    <a:pt x="3445" y="1365"/>
                  </a:lnTo>
                  <a:lnTo>
                    <a:pt x="3518" y="1303"/>
                  </a:lnTo>
                  <a:lnTo>
                    <a:pt x="3585" y="1239"/>
                  </a:lnTo>
                  <a:lnTo>
                    <a:pt x="3646" y="1174"/>
                  </a:lnTo>
                  <a:lnTo>
                    <a:pt x="3700" y="1110"/>
                  </a:lnTo>
                  <a:lnTo>
                    <a:pt x="3748" y="1044"/>
                  </a:lnTo>
                  <a:lnTo>
                    <a:pt x="3789" y="978"/>
                  </a:lnTo>
                  <a:lnTo>
                    <a:pt x="3822" y="912"/>
                  </a:lnTo>
                  <a:lnTo>
                    <a:pt x="3848" y="845"/>
                  </a:lnTo>
                  <a:lnTo>
                    <a:pt x="3867" y="779"/>
                  </a:lnTo>
                  <a:lnTo>
                    <a:pt x="3877" y="715"/>
                  </a:lnTo>
                  <a:lnTo>
                    <a:pt x="3878" y="650"/>
                  </a:lnTo>
                  <a:lnTo>
                    <a:pt x="3874" y="594"/>
                  </a:lnTo>
                  <a:lnTo>
                    <a:pt x="3861" y="541"/>
                  </a:lnTo>
                  <a:lnTo>
                    <a:pt x="3842" y="489"/>
                  </a:lnTo>
                  <a:lnTo>
                    <a:pt x="3817" y="441"/>
                  </a:lnTo>
                  <a:lnTo>
                    <a:pt x="3787" y="394"/>
                  </a:lnTo>
                  <a:lnTo>
                    <a:pt x="3749" y="349"/>
                  </a:lnTo>
                  <a:lnTo>
                    <a:pt x="3707" y="308"/>
                  </a:lnTo>
                  <a:lnTo>
                    <a:pt x="3659" y="268"/>
                  </a:lnTo>
                  <a:lnTo>
                    <a:pt x="3606" y="231"/>
                  </a:lnTo>
                  <a:lnTo>
                    <a:pt x="3548" y="197"/>
                  </a:lnTo>
                  <a:lnTo>
                    <a:pt x="3486" y="164"/>
                  </a:lnTo>
                  <a:lnTo>
                    <a:pt x="3419" y="136"/>
                  </a:lnTo>
                  <a:lnTo>
                    <a:pt x="3347" y="109"/>
                  </a:lnTo>
                  <a:lnTo>
                    <a:pt x="3272" y="86"/>
                  </a:lnTo>
                  <a:lnTo>
                    <a:pt x="3194" y="64"/>
                  </a:lnTo>
                  <a:lnTo>
                    <a:pt x="3111" y="46"/>
                  </a:lnTo>
                  <a:lnTo>
                    <a:pt x="3026" y="30"/>
                  </a:lnTo>
                  <a:lnTo>
                    <a:pt x="2936" y="17"/>
                  </a:lnTo>
                  <a:lnTo>
                    <a:pt x="2845" y="7"/>
                  </a:lnTo>
                  <a:lnTo>
                    <a:pt x="2751" y="0"/>
                  </a:lnTo>
                  <a:lnTo>
                    <a:pt x="2810" y="213"/>
                  </a:lnTo>
                  <a:close/>
                </a:path>
              </a:pathLst>
            </a:custGeom>
            <a:solidFill>
              <a:srgbClr val="2236A8"/>
            </a:solidFill>
            <a:ln w="0"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8" name="矩形 123"/>
            <p:cNvSpPr/>
            <p:nvPr>
              <p:custDataLst>
                <p:tags r:id="rId29"/>
              </p:custDataLst>
            </p:nvPr>
          </p:nvSpPr>
          <p:spPr>
            <a:xfrm>
              <a:off x="11793" y="4940"/>
              <a:ext cx="1948" cy="26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渠道招商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品牌推广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活动邀约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媒体广告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  <a:sym typeface="微软雅黑" panose="020B0503020204020204" charset="-122"/>
                </a:rPr>
                <a:t>...</a:t>
              </a:r>
              <a:endParaRPr lang="en-US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30"/>
              </p:custDataLst>
            </p:nvPr>
          </p:nvSpPr>
          <p:spPr bwMode="auto">
            <a:xfrm>
              <a:off x="13891" y="3811"/>
              <a:ext cx="1972" cy="1131"/>
            </a:xfrm>
            <a:prstGeom prst="rect">
              <a:avLst/>
            </a:prstGeom>
            <a:gradFill flip="none" rotWithShape="1">
              <a:gsLst>
                <a:gs pos="55000">
                  <a:srgbClr val="023EB6"/>
                </a:gs>
                <a:gs pos="0">
                  <a:srgbClr val="2835B6"/>
                </a:gs>
                <a:gs pos="99000">
                  <a:srgbClr val="7490FE"/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9pPr>
            </a:lstStyle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b="1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70" name="圆角矩形 73"/>
            <p:cNvSpPr/>
            <p:nvPr>
              <p:custDataLst>
                <p:tags r:id="rId31"/>
              </p:custDataLst>
            </p:nvPr>
          </p:nvSpPr>
          <p:spPr>
            <a:xfrm>
              <a:off x="13891" y="2397"/>
              <a:ext cx="1972" cy="5772"/>
            </a:xfrm>
            <a:prstGeom prst="roundRect">
              <a:avLst>
                <a:gd name="adj" fmla="val 1932"/>
              </a:avLst>
            </a:prstGeom>
            <a:noFill/>
            <a:ln w="31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1" i="0" u="none" strike="noStrike" kern="0" cap="none" spc="0" normalizeH="0" baseline="0" noProof="1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" name="矩形 129"/>
            <p:cNvSpPr/>
            <p:nvPr>
              <p:custDataLst>
                <p:tags r:id="rId32"/>
              </p:custDataLst>
            </p:nvPr>
          </p:nvSpPr>
          <p:spPr>
            <a:xfrm>
              <a:off x="13954" y="4052"/>
              <a:ext cx="1848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defTabSz="914400"/>
              <a:r>
                <a:rPr lang="zh-CN" altLang="en-US" sz="1400" b="1" dirty="0">
                  <a:solidFill>
                    <a:prstClr val="white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电商</a:t>
              </a:r>
              <a:endParaRPr lang="zh-CN" altLang="en-US" sz="1400" b="1" dirty="0">
                <a:solidFill>
                  <a:prstClr val="white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72" name="矩形 132"/>
            <p:cNvSpPr/>
            <p:nvPr>
              <p:custDataLst>
                <p:tags r:id="rId33"/>
              </p:custDataLst>
            </p:nvPr>
          </p:nvSpPr>
          <p:spPr>
            <a:xfrm>
              <a:off x="13954" y="4940"/>
              <a:ext cx="1846" cy="26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产品促销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会员关怀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客户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筛选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提醒通知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  <a:sym typeface="微软雅黑" panose="020B0503020204020204" charset="-122"/>
                </a:rPr>
                <a:t>...</a:t>
              </a:r>
              <a:endParaRPr lang="en-US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3" name="Freeform 145"/>
            <p:cNvSpPr/>
            <p:nvPr>
              <p:custDataLst>
                <p:tags r:id="rId34"/>
              </p:custDataLst>
            </p:nvPr>
          </p:nvSpPr>
          <p:spPr>
            <a:xfrm>
              <a:off x="14540" y="2832"/>
              <a:ext cx="674" cy="621"/>
            </a:xfrm>
            <a:custGeom>
              <a:avLst/>
              <a:gdLst/>
              <a:ahLst/>
              <a:cxnLst>
                <a:cxn ang="0">
                  <a:pos x="82" y="351"/>
                </a:cxn>
                <a:cxn ang="0">
                  <a:pos x="82" y="351"/>
                </a:cxn>
                <a:cxn ang="0">
                  <a:pos x="146" y="390"/>
                </a:cxn>
                <a:cxn ang="0">
                  <a:pos x="198" y="351"/>
                </a:cxn>
                <a:cxn ang="0">
                  <a:pos x="146" y="304"/>
                </a:cxn>
                <a:cxn ang="0">
                  <a:pos x="82" y="351"/>
                </a:cxn>
                <a:cxn ang="0">
                  <a:pos x="376" y="351"/>
                </a:cxn>
                <a:cxn ang="0">
                  <a:pos x="376" y="351"/>
                </a:cxn>
                <a:cxn ang="0">
                  <a:pos x="439" y="390"/>
                </a:cxn>
                <a:cxn ang="0">
                  <a:pos x="492" y="351"/>
                </a:cxn>
                <a:cxn ang="0">
                  <a:pos x="439" y="304"/>
                </a:cxn>
                <a:cxn ang="0">
                  <a:pos x="376" y="351"/>
                </a:cxn>
                <a:cxn ang="0">
                  <a:pos x="187" y="249"/>
                </a:cxn>
                <a:cxn ang="0">
                  <a:pos x="187" y="249"/>
                </a:cxn>
                <a:cxn ang="0">
                  <a:pos x="512" y="179"/>
                </a:cxn>
                <a:cxn ang="0">
                  <a:pos x="522" y="164"/>
                </a:cxn>
                <a:cxn ang="0">
                  <a:pos x="522" y="47"/>
                </a:cxn>
                <a:cxn ang="0">
                  <a:pos x="115" y="47"/>
                </a:cxn>
                <a:cxn ang="0">
                  <a:pos x="115" y="8"/>
                </a:cxn>
                <a:cxn ang="0">
                  <a:pos x="105" y="0"/>
                </a:cxn>
                <a:cxn ang="0">
                  <a:pos x="10" y="0"/>
                </a:cxn>
                <a:cxn ang="0">
                  <a:pos x="0" y="8"/>
                </a:cxn>
                <a:cxn ang="0">
                  <a:pos x="0" y="47"/>
                </a:cxn>
                <a:cxn ang="0">
                  <a:pos x="53" y="47"/>
                </a:cxn>
                <a:cxn ang="0">
                  <a:pos x="115" y="241"/>
                </a:cxn>
                <a:cxn ang="0">
                  <a:pos x="115" y="265"/>
                </a:cxn>
                <a:cxn ang="0">
                  <a:pos x="115" y="296"/>
                </a:cxn>
                <a:cxn ang="0">
                  <a:pos x="125" y="304"/>
                </a:cxn>
                <a:cxn ang="0">
                  <a:pos x="146" y="304"/>
                </a:cxn>
                <a:cxn ang="0">
                  <a:pos x="439" y="304"/>
                </a:cxn>
                <a:cxn ang="0">
                  <a:pos x="512" y="304"/>
                </a:cxn>
                <a:cxn ang="0">
                  <a:pos x="522" y="296"/>
                </a:cxn>
                <a:cxn ang="0">
                  <a:pos x="522" y="265"/>
                </a:cxn>
                <a:cxn ang="0">
                  <a:pos x="198" y="265"/>
                </a:cxn>
                <a:cxn ang="0">
                  <a:pos x="187" y="249"/>
                </a:cxn>
              </a:cxnLst>
              <a:rect l="0" t="0" r="0" b="0"/>
              <a:pathLst>
                <a:path w="444" h="445">
                  <a:moveTo>
                    <a:pt x="70" y="400"/>
                  </a:moveTo>
                  <a:lnTo>
                    <a:pt x="70" y="400"/>
                  </a:lnTo>
                  <a:cubicBezTo>
                    <a:pt x="70" y="426"/>
                    <a:pt x="98" y="444"/>
                    <a:pt x="124" y="444"/>
                  </a:cubicBezTo>
                  <a:cubicBezTo>
                    <a:pt x="151" y="444"/>
                    <a:pt x="168" y="426"/>
                    <a:pt x="168" y="400"/>
                  </a:cubicBezTo>
                  <a:cubicBezTo>
                    <a:pt x="168" y="373"/>
                    <a:pt x="151" y="346"/>
                    <a:pt x="124" y="346"/>
                  </a:cubicBezTo>
                  <a:cubicBezTo>
                    <a:pt x="98" y="346"/>
                    <a:pt x="70" y="373"/>
                    <a:pt x="70" y="400"/>
                  </a:cubicBezTo>
                  <a:close/>
                  <a:moveTo>
                    <a:pt x="319" y="400"/>
                  </a:moveTo>
                  <a:lnTo>
                    <a:pt x="319" y="400"/>
                  </a:lnTo>
                  <a:cubicBezTo>
                    <a:pt x="319" y="426"/>
                    <a:pt x="345" y="444"/>
                    <a:pt x="372" y="444"/>
                  </a:cubicBezTo>
                  <a:cubicBezTo>
                    <a:pt x="399" y="444"/>
                    <a:pt x="417" y="426"/>
                    <a:pt x="417" y="400"/>
                  </a:cubicBezTo>
                  <a:cubicBezTo>
                    <a:pt x="417" y="373"/>
                    <a:pt x="399" y="346"/>
                    <a:pt x="372" y="346"/>
                  </a:cubicBezTo>
                  <a:cubicBezTo>
                    <a:pt x="345" y="346"/>
                    <a:pt x="319" y="373"/>
                    <a:pt x="319" y="400"/>
                  </a:cubicBezTo>
                  <a:close/>
                  <a:moveTo>
                    <a:pt x="159" y="284"/>
                  </a:moveTo>
                  <a:lnTo>
                    <a:pt x="159" y="284"/>
                  </a:lnTo>
                  <a:cubicBezTo>
                    <a:pt x="434" y="204"/>
                    <a:pt x="434" y="204"/>
                    <a:pt x="434" y="204"/>
                  </a:cubicBezTo>
                  <a:cubicBezTo>
                    <a:pt x="443" y="204"/>
                    <a:pt x="443" y="195"/>
                    <a:pt x="443" y="187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10"/>
                    <a:pt x="98" y="10"/>
                    <a:pt x="98" y="10"/>
                  </a:cubicBezTo>
                  <a:lnTo>
                    <a:pt x="89" y="0"/>
                  </a:ln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10"/>
                    <a:pt x="0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302"/>
                    <a:pt x="98" y="302"/>
                    <a:pt x="98" y="302"/>
                  </a:cubicBezTo>
                  <a:cubicBezTo>
                    <a:pt x="98" y="338"/>
                    <a:pt x="98" y="338"/>
                    <a:pt x="98" y="338"/>
                  </a:cubicBezTo>
                  <a:cubicBezTo>
                    <a:pt x="98" y="346"/>
                    <a:pt x="106" y="346"/>
                    <a:pt x="106" y="346"/>
                  </a:cubicBezTo>
                  <a:cubicBezTo>
                    <a:pt x="124" y="346"/>
                    <a:pt x="124" y="346"/>
                    <a:pt x="124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434" y="346"/>
                    <a:pt x="434" y="346"/>
                    <a:pt x="434" y="346"/>
                  </a:cubicBezTo>
                  <a:cubicBezTo>
                    <a:pt x="443" y="346"/>
                    <a:pt x="443" y="346"/>
                    <a:pt x="443" y="338"/>
                  </a:cubicBezTo>
                  <a:cubicBezTo>
                    <a:pt x="443" y="302"/>
                    <a:pt x="443" y="302"/>
                    <a:pt x="443" y="302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33" y="302"/>
                    <a:pt x="133" y="284"/>
                    <a:pt x="159" y="284"/>
                  </a:cubicBezTo>
                  <a:close/>
                </a:path>
              </a:pathLst>
            </a:custGeom>
            <a:solidFill>
              <a:srgbClr val="2236A8"/>
            </a:solidFill>
            <a:ln w="9525"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Freeform 19"/>
            <p:cNvSpPr>
              <a:spLocks noEditPoints="1"/>
            </p:cNvSpPr>
            <p:nvPr>
              <p:custDataLst>
                <p:tags r:id="rId35"/>
              </p:custDataLst>
            </p:nvPr>
          </p:nvSpPr>
          <p:spPr>
            <a:xfrm>
              <a:off x="6052" y="2626"/>
              <a:ext cx="741" cy="785"/>
            </a:xfrm>
            <a:custGeom>
              <a:avLst/>
              <a:gdLst/>
              <a:ahLst/>
              <a:cxnLst>
                <a:cxn ang="0">
                  <a:pos x="471" y="48"/>
                </a:cxn>
                <a:cxn ang="0">
                  <a:pos x="469" y="152"/>
                </a:cxn>
                <a:cxn ang="0">
                  <a:pos x="271" y="152"/>
                </a:cxn>
                <a:cxn ang="0">
                  <a:pos x="269" y="105"/>
                </a:cxn>
                <a:cxn ang="0">
                  <a:pos x="269" y="97"/>
                </a:cxn>
                <a:cxn ang="0">
                  <a:pos x="271" y="44"/>
                </a:cxn>
                <a:cxn ang="0">
                  <a:pos x="275" y="22"/>
                </a:cxn>
                <a:cxn ang="0">
                  <a:pos x="246" y="48"/>
                </a:cxn>
                <a:cxn ang="0">
                  <a:pos x="237" y="92"/>
                </a:cxn>
                <a:cxn ang="0">
                  <a:pos x="100" y="77"/>
                </a:cxn>
                <a:cxn ang="0">
                  <a:pos x="101" y="169"/>
                </a:cxn>
                <a:cxn ang="0">
                  <a:pos x="105" y="169"/>
                </a:cxn>
                <a:cxn ang="0">
                  <a:pos x="133" y="277"/>
                </a:cxn>
                <a:cxn ang="0">
                  <a:pos x="139" y="277"/>
                </a:cxn>
                <a:cxn ang="0">
                  <a:pos x="167" y="182"/>
                </a:cxn>
                <a:cxn ang="0">
                  <a:pos x="167" y="104"/>
                </a:cxn>
                <a:cxn ang="0">
                  <a:pos x="237" y="111"/>
                </a:cxn>
                <a:cxn ang="0">
                  <a:pos x="254" y="167"/>
                </a:cxn>
                <a:cxn ang="0">
                  <a:pos x="275" y="175"/>
                </a:cxn>
                <a:cxn ang="0">
                  <a:pos x="486" y="167"/>
                </a:cxn>
                <a:cxn ang="0">
                  <a:pos x="486" y="29"/>
                </a:cxn>
                <a:cxn ang="0">
                  <a:pos x="469" y="181"/>
                </a:cxn>
                <a:cxn ang="0">
                  <a:pos x="472" y="279"/>
                </a:cxn>
                <a:cxn ang="0">
                  <a:pos x="331" y="203"/>
                </a:cxn>
                <a:cxn ang="0">
                  <a:pos x="301" y="203"/>
                </a:cxn>
                <a:cxn ang="0">
                  <a:pos x="469" y="181"/>
                </a:cxn>
                <a:cxn ang="0">
                  <a:pos x="142" y="358"/>
                </a:cxn>
                <a:cxn ang="0">
                  <a:pos x="102" y="305"/>
                </a:cxn>
                <a:cxn ang="0">
                  <a:pos x="325" y="358"/>
                </a:cxn>
                <a:cxn ang="0">
                  <a:pos x="285" y="305"/>
                </a:cxn>
                <a:cxn ang="0">
                  <a:pos x="511" y="358"/>
                </a:cxn>
                <a:cxn ang="0">
                  <a:pos x="471" y="305"/>
                </a:cxn>
                <a:cxn ang="0">
                  <a:pos x="180" y="398"/>
                </a:cxn>
                <a:cxn ang="0">
                  <a:pos x="199" y="431"/>
                </a:cxn>
                <a:cxn ang="0">
                  <a:pos x="239" y="367"/>
                </a:cxn>
                <a:cxn ang="0">
                  <a:pos x="363" y="431"/>
                </a:cxn>
                <a:cxn ang="0">
                  <a:pos x="390" y="431"/>
                </a:cxn>
                <a:cxn ang="0">
                  <a:pos x="514" y="367"/>
                </a:cxn>
                <a:cxn ang="0">
                  <a:pos x="554" y="431"/>
                </a:cxn>
                <a:cxn ang="0">
                  <a:pos x="576" y="449"/>
                </a:cxn>
                <a:cxn ang="0">
                  <a:pos x="548" y="449"/>
                </a:cxn>
                <a:cxn ang="0">
                  <a:pos x="390" y="449"/>
                </a:cxn>
                <a:cxn ang="0">
                  <a:pos x="363" y="449"/>
                </a:cxn>
                <a:cxn ang="0">
                  <a:pos x="204" y="449"/>
                </a:cxn>
                <a:cxn ang="0">
                  <a:pos x="180" y="449"/>
                </a:cxn>
                <a:cxn ang="0">
                  <a:pos x="21" y="449"/>
                </a:cxn>
                <a:cxn ang="0">
                  <a:pos x="21" y="431"/>
                </a:cxn>
                <a:cxn ang="0">
                  <a:pos x="137" y="0"/>
                </a:cxn>
                <a:cxn ang="0">
                  <a:pos x="97" y="36"/>
                </a:cxn>
              </a:cxnLst>
              <a:rect l="0" t="0" r="0" b="0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lnTo>
                    <a:pt x="520" y="186"/>
                  </a:ln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lnTo>
                    <a:pt x="282" y="36"/>
                  </a:ln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lnTo>
                    <a:pt x="282" y="204"/>
                  </a:lnTo>
                  <a:lnTo>
                    <a:pt x="282" y="204"/>
                  </a:ln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lnTo>
                    <a:pt x="539" y="204"/>
                  </a:ln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solidFill>
              <a:srgbClr val="2236A8"/>
            </a:solidFill>
            <a:ln w="9525"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Freeform 6"/>
            <p:cNvSpPr>
              <a:spLocks noEditPoints="1"/>
            </p:cNvSpPr>
            <p:nvPr>
              <p:custDataLst>
                <p:tags r:id="rId36"/>
              </p:custDataLst>
            </p:nvPr>
          </p:nvSpPr>
          <p:spPr>
            <a:xfrm>
              <a:off x="12375" y="2715"/>
              <a:ext cx="847" cy="815"/>
            </a:xfrm>
            <a:custGeom>
              <a:avLst/>
              <a:gdLst/>
              <a:ahLst/>
              <a:cxnLst>
                <a:cxn ang="0">
                  <a:pos x="430" y="209"/>
                </a:cxn>
                <a:cxn ang="0">
                  <a:pos x="342" y="138"/>
                </a:cxn>
                <a:cxn ang="0">
                  <a:pos x="262" y="209"/>
                </a:cxn>
                <a:cxn ang="0">
                  <a:pos x="430" y="209"/>
                </a:cxn>
                <a:cxn ang="0">
                  <a:pos x="602" y="114"/>
                </a:cxn>
                <a:cxn ang="0">
                  <a:pos x="537" y="24"/>
                </a:cxn>
                <a:cxn ang="0">
                  <a:pos x="418" y="57"/>
                </a:cxn>
                <a:cxn ang="0">
                  <a:pos x="586" y="267"/>
                </a:cxn>
                <a:cxn ang="0">
                  <a:pos x="259" y="267"/>
                </a:cxn>
                <a:cxn ang="0">
                  <a:pos x="426" y="301"/>
                </a:cxn>
                <a:cxn ang="0">
                  <a:pos x="577" y="301"/>
                </a:cxn>
                <a:cxn ang="0">
                  <a:pos x="327" y="440"/>
                </a:cxn>
                <a:cxn ang="0">
                  <a:pos x="126" y="325"/>
                </a:cxn>
                <a:cxn ang="0">
                  <a:pos x="96" y="409"/>
                </a:cxn>
                <a:cxn ang="0">
                  <a:pos x="271" y="435"/>
                </a:cxn>
                <a:cxn ang="0">
                  <a:pos x="58" y="460"/>
                </a:cxn>
                <a:cxn ang="0">
                  <a:pos x="190" y="167"/>
                </a:cxn>
                <a:cxn ang="0">
                  <a:pos x="356" y="50"/>
                </a:cxn>
                <a:cxn ang="0">
                  <a:pos x="179" y="164"/>
                </a:cxn>
                <a:cxn ang="0">
                  <a:pos x="103" y="245"/>
                </a:cxn>
                <a:cxn ang="0">
                  <a:pos x="302" y="48"/>
                </a:cxn>
                <a:cxn ang="0">
                  <a:pos x="361" y="48"/>
                </a:cxn>
                <a:cxn ang="0">
                  <a:pos x="545" y="5"/>
                </a:cxn>
                <a:cxn ang="0">
                  <a:pos x="602" y="114"/>
                </a:cxn>
              </a:cxnLst>
              <a:rect l="0" t="0" r="0" b="0"/>
              <a:pathLst>
                <a:path w="600" h="563">
                  <a:moveTo>
                    <a:pt x="392" y="230"/>
                  </a:moveTo>
                  <a:cubicBezTo>
                    <a:pt x="392" y="230"/>
                    <a:pt x="385" y="149"/>
                    <a:pt x="312" y="152"/>
                  </a:cubicBezTo>
                  <a:cubicBezTo>
                    <a:pt x="239" y="156"/>
                    <a:pt x="239" y="230"/>
                    <a:pt x="239" y="230"/>
                  </a:cubicBezTo>
                  <a:lnTo>
                    <a:pt x="392" y="230"/>
                  </a:lnTo>
                  <a:close/>
                  <a:moveTo>
                    <a:pt x="549" y="126"/>
                  </a:moveTo>
                  <a:cubicBezTo>
                    <a:pt x="549" y="126"/>
                    <a:pt x="573" y="34"/>
                    <a:pt x="489" y="27"/>
                  </a:cubicBezTo>
                  <a:cubicBezTo>
                    <a:pt x="457" y="24"/>
                    <a:pt x="420" y="38"/>
                    <a:pt x="381" y="63"/>
                  </a:cubicBezTo>
                  <a:cubicBezTo>
                    <a:pt x="529" y="111"/>
                    <a:pt x="534" y="294"/>
                    <a:pt x="534" y="294"/>
                  </a:cubicBezTo>
                  <a:lnTo>
                    <a:pt x="236" y="294"/>
                  </a:lnTo>
                  <a:cubicBezTo>
                    <a:pt x="235" y="411"/>
                    <a:pt x="358" y="409"/>
                    <a:pt x="388" y="331"/>
                  </a:cubicBezTo>
                  <a:cubicBezTo>
                    <a:pt x="388" y="331"/>
                    <a:pt x="388" y="333"/>
                    <a:pt x="526" y="331"/>
                  </a:cubicBezTo>
                  <a:cubicBezTo>
                    <a:pt x="497" y="425"/>
                    <a:pt x="382" y="489"/>
                    <a:pt x="298" y="483"/>
                  </a:cubicBezTo>
                  <a:cubicBezTo>
                    <a:pt x="207" y="477"/>
                    <a:pt x="145" y="424"/>
                    <a:pt x="115" y="357"/>
                  </a:cubicBezTo>
                  <a:cubicBezTo>
                    <a:pt x="96" y="395"/>
                    <a:pt x="90" y="423"/>
                    <a:pt x="88" y="449"/>
                  </a:cubicBezTo>
                  <a:cubicBezTo>
                    <a:pt x="84" y="496"/>
                    <a:pt x="107" y="536"/>
                    <a:pt x="247" y="478"/>
                  </a:cubicBezTo>
                  <a:cubicBezTo>
                    <a:pt x="219" y="517"/>
                    <a:pt x="106" y="563"/>
                    <a:pt x="53" y="505"/>
                  </a:cubicBezTo>
                  <a:cubicBezTo>
                    <a:pt x="0" y="447"/>
                    <a:pt x="81" y="288"/>
                    <a:pt x="173" y="184"/>
                  </a:cubicBezTo>
                  <a:cubicBezTo>
                    <a:pt x="218" y="133"/>
                    <a:pt x="271" y="88"/>
                    <a:pt x="325" y="55"/>
                  </a:cubicBezTo>
                  <a:cubicBezTo>
                    <a:pt x="268" y="87"/>
                    <a:pt x="210" y="131"/>
                    <a:pt x="163" y="181"/>
                  </a:cubicBezTo>
                  <a:cubicBezTo>
                    <a:pt x="139" y="208"/>
                    <a:pt x="115" y="238"/>
                    <a:pt x="94" y="269"/>
                  </a:cubicBezTo>
                  <a:cubicBezTo>
                    <a:pt x="89" y="167"/>
                    <a:pt x="148" y="65"/>
                    <a:pt x="275" y="53"/>
                  </a:cubicBezTo>
                  <a:cubicBezTo>
                    <a:pt x="295" y="52"/>
                    <a:pt x="312" y="52"/>
                    <a:pt x="329" y="53"/>
                  </a:cubicBezTo>
                  <a:cubicBezTo>
                    <a:pt x="386" y="19"/>
                    <a:pt x="445" y="0"/>
                    <a:pt x="497" y="6"/>
                  </a:cubicBezTo>
                  <a:cubicBezTo>
                    <a:pt x="600" y="18"/>
                    <a:pt x="557" y="121"/>
                    <a:pt x="549" y="126"/>
                  </a:cubicBezTo>
                  <a:close/>
                </a:path>
              </a:pathLst>
            </a:custGeom>
            <a:solidFill>
              <a:srgbClr val="2236A8"/>
            </a:solidFill>
            <a:ln w="9525"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AutoShape 87"/>
            <p:cNvSpPr/>
            <p:nvPr>
              <p:custDataLst>
                <p:tags r:id="rId37"/>
              </p:custDataLst>
            </p:nvPr>
          </p:nvSpPr>
          <p:spPr bwMode="auto">
            <a:xfrm>
              <a:off x="3909" y="2715"/>
              <a:ext cx="806" cy="696"/>
            </a:xfrm>
            <a:custGeom>
              <a:avLst/>
              <a:gdLst>
                <a:gd name="T0" fmla="+- 0 10798 9"/>
                <a:gd name="T1" fmla="*/ T0 w 21578"/>
                <a:gd name="T2" fmla="*/ 10800 h 21600"/>
                <a:gd name="T3" fmla="+- 0 10798 9"/>
                <a:gd name="T4" fmla="*/ T3 w 21578"/>
                <a:gd name="T5" fmla="*/ 10800 h 21600"/>
                <a:gd name="T6" fmla="+- 0 10798 9"/>
                <a:gd name="T7" fmla="*/ T6 w 21578"/>
                <a:gd name="T8" fmla="*/ 10800 h 21600"/>
                <a:gd name="T9" fmla="+- 0 10798 9"/>
                <a:gd name="T10" fmla="*/ T9 w 2157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78" h="21600">
                  <a:moveTo>
                    <a:pt x="21416" y="10074"/>
                  </a:moveTo>
                  <a:cubicBezTo>
                    <a:pt x="21507" y="10166"/>
                    <a:pt x="21562" y="10284"/>
                    <a:pt x="21574" y="10428"/>
                  </a:cubicBezTo>
                  <a:cubicBezTo>
                    <a:pt x="21590" y="10569"/>
                    <a:pt x="21562" y="10702"/>
                    <a:pt x="21483" y="10820"/>
                  </a:cubicBezTo>
                  <a:lnTo>
                    <a:pt x="20967" y="11551"/>
                  </a:lnTo>
                  <a:cubicBezTo>
                    <a:pt x="20891" y="11678"/>
                    <a:pt x="20778" y="11744"/>
                    <a:pt x="20634" y="11744"/>
                  </a:cubicBezTo>
                  <a:lnTo>
                    <a:pt x="19889" y="11744"/>
                  </a:lnTo>
                  <a:cubicBezTo>
                    <a:pt x="19769" y="11744"/>
                    <a:pt x="19671" y="11704"/>
                    <a:pt x="19601" y="11632"/>
                  </a:cubicBezTo>
                  <a:lnTo>
                    <a:pt x="11078" y="3253"/>
                  </a:lnTo>
                  <a:cubicBezTo>
                    <a:pt x="10884" y="3072"/>
                    <a:pt x="10695" y="3072"/>
                    <a:pt x="10503" y="3253"/>
                  </a:cubicBezTo>
                  <a:lnTo>
                    <a:pt x="1980" y="11632"/>
                  </a:lnTo>
                  <a:cubicBezTo>
                    <a:pt x="1918" y="11704"/>
                    <a:pt x="1819" y="11744"/>
                    <a:pt x="1692" y="11744"/>
                  </a:cubicBezTo>
                  <a:lnTo>
                    <a:pt x="944" y="11744"/>
                  </a:lnTo>
                  <a:cubicBezTo>
                    <a:pt x="808" y="11744"/>
                    <a:pt x="695" y="11678"/>
                    <a:pt x="611" y="11551"/>
                  </a:cubicBezTo>
                  <a:lnTo>
                    <a:pt x="96" y="10820"/>
                  </a:lnTo>
                  <a:cubicBezTo>
                    <a:pt x="19" y="10710"/>
                    <a:pt x="-9" y="10584"/>
                    <a:pt x="2" y="10440"/>
                  </a:cubicBezTo>
                  <a:cubicBezTo>
                    <a:pt x="19" y="10298"/>
                    <a:pt x="74" y="10175"/>
                    <a:pt x="165" y="10074"/>
                  </a:cubicBezTo>
                  <a:lnTo>
                    <a:pt x="10112" y="287"/>
                  </a:lnTo>
                  <a:cubicBezTo>
                    <a:pt x="10321" y="106"/>
                    <a:pt x="10546" y="8"/>
                    <a:pt x="10788" y="0"/>
                  </a:cubicBezTo>
                  <a:cubicBezTo>
                    <a:pt x="11042" y="0"/>
                    <a:pt x="11267" y="97"/>
                    <a:pt x="11469" y="287"/>
                  </a:cubicBezTo>
                  <a:lnTo>
                    <a:pt x="14220" y="2991"/>
                  </a:lnTo>
                  <a:lnTo>
                    <a:pt x="14220" y="1586"/>
                  </a:lnTo>
                  <a:cubicBezTo>
                    <a:pt x="14220" y="1436"/>
                    <a:pt x="14266" y="1313"/>
                    <a:pt x="14352" y="1206"/>
                  </a:cubicBezTo>
                  <a:cubicBezTo>
                    <a:pt x="14441" y="1099"/>
                    <a:pt x="14546" y="1048"/>
                    <a:pt x="14669" y="1048"/>
                  </a:cubicBezTo>
                  <a:lnTo>
                    <a:pt x="17226" y="1048"/>
                  </a:lnTo>
                  <a:cubicBezTo>
                    <a:pt x="17348" y="1048"/>
                    <a:pt x="17451" y="1099"/>
                    <a:pt x="17530" y="1206"/>
                  </a:cubicBezTo>
                  <a:cubicBezTo>
                    <a:pt x="17609" y="1312"/>
                    <a:pt x="17653" y="1436"/>
                    <a:pt x="17653" y="1586"/>
                  </a:cubicBezTo>
                  <a:lnTo>
                    <a:pt x="17653" y="6383"/>
                  </a:lnTo>
                  <a:lnTo>
                    <a:pt x="21416" y="10074"/>
                  </a:lnTo>
                  <a:close/>
                  <a:moveTo>
                    <a:pt x="18523" y="11977"/>
                  </a:moveTo>
                  <a:lnTo>
                    <a:pt x="18523" y="20551"/>
                  </a:lnTo>
                  <a:cubicBezTo>
                    <a:pt x="18523" y="20854"/>
                    <a:pt x="18441" y="21104"/>
                    <a:pt x="18276" y="21300"/>
                  </a:cubicBezTo>
                  <a:cubicBezTo>
                    <a:pt x="18110" y="21502"/>
                    <a:pt x="17904" y="21599"/>
                    <a:pt x="17653" y="21599"/>
                  </a:cubicBezTo>
                  <a:lnTo>
                    <a:pt x="12809" y="21599"/>
                  </a:lnTo>
                  <a:lnTo>
                    <a:pt x="12809" y="14736"/>
                  </a:lnTo>
                  <a:lnTo>
                    <a:pt x="8772" y="14736"/>
                  </a:lnTo>
                  <a:lnTo>
                    <a:pt x="8772" y="21599"/>
                  </a:lnTo>
                  <a:lnTo>
                    <a:pt x="3928" y="21599"/>
                  </a:lnTo>
                  <a:cubicBezTo>
                    <a:pt x="3677" y="21599"/>
                    <a:pt x="3468" y="21502"/>
                    <a:pt x="3303" y="21300"/>
                  </a:cubicBezTo>
                  <a:cubicBezTo>
                    <a:pt x="3140" y="21104"/>
                    <a:pt x="3056" y="20854"/>
                    <a:pt x="3056" y="20551"/>
                  </a:cubicBezTo>
                  <a:lnTo>
                    <a:pt x="3056" y="11977"/>
                  </a:lnTo>
                  <a:lnTo>
                    <a:pt x="10788" y="4356"/>
                  </a:lnTo>
                  <a:lnTo>
                    <a:pt x="18523" y="11977"/>
                  </a:lnTo>
                  <a:close/>
                </a:path>
              </a:pathLst>
            </a:custGeom>
            <a:solidFill>
              <a:srgbClr val="2236A8"/>
            </a:solidFill>
            <a:ln>
              <a:noFill/>
            </a:ln>
            <a:effectLst/>
          </p:spPr>
          <p:txBody>
            <a:bodyPr lIns="16726" tIns="16726" rIns="16726" bIns="16726" anchor="ctr"/>
            <a:p>
              <a:pPr marL="0" marR="0" lvl="0" indent="0" defTabSz="1504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765" b="0" i="0" u="none" strike="noStrike" kern="0" cap="none" spc="0" normalizeH="0" baseline="0" noProof="1">
                <a:ln>
                  <a:noFill/>
                </a:ln>
                <a:solidFill>
                  <a:srgbClr val="37609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ighlight>
                  <a:srgbClr val="000000">
                    <a:alpha val="0"/>
                  </a:srgbClr>
                </a:highlight>
                <a:uLnTx/>
                <a:uFillTx/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38"/>
              </p:custDataLst>
            </p:nvPr>
          </p:nvSpPr>
          <p:spPr bwMode="auto">
            <a:xfrm>
              <a:off x="15993" y="3812"/>
              <a:ext cx="1972" cy="1131"/>
            </a:xfrm>
            <a:prstGeom prst="rect">
              <a:avLst/>
            </a:prstGeom>
            <a:gradFill flip="none" rotWithShape="1">
              <a:gsLst>
                <a:gs pos="55000">
                  <a:srgbClr val="023EB6"/>
                </a:gs>
                <a:gs pos="0">
                  <a:srgbClr val="2835B6"/>
                </a:gs>
                <a:gs pos="99000">
                  <a:srgbClr val="7490FE"/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</a:defRPr>
              </a:lvl9pPr>
            </a:lstStyle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b="1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78" name="圆角矩形 81"/>
            <p:cNvSpPr/>
            <p:nvPr>
              <p:custDataLst>
                <p:tags r:id="rId39"/>
              </p:custDataLst>
            </p:nvPr>
          </p:nvSpPr>
          <p:spPr>
            <a:xfrm>
              <a:off x="15993" y="2399"/>
              <a:ext cx="1972" cy="5777"/>
            </a:xfrm>
            <a:prstGeom prst="roundRect">
              <a:avLst>
                <a:gd name="adj" fmla="val 1932"/>
              </a:avLst>
            </a:prstGeom>
            <a:noFill/>
            <a:ln w="3175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1" i="0" u="none" strike="noStrike" kern="0" cap="none" spc="0" normalizeH="0" baseline="0" noProof="1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9" name="矩形 138"/>
            <p:cNvSpPr/>
            <p:nvPr>
              <p:custDataLst>
                <p:tags r:id="rId40"/>
              </p:custDataLst>
            </p:nvPr>
          </p:nvSpPr>
          <p:spPr>
            <a:xfrm>
              <a:off x="16056" y="4054"/>
              <a:ext cx="1848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defTabSz="914400"/>
              <a:r>
                <a:rPr lang="zh-CN" altLang="zh-CN" sz="1400" b="1" dirty="0">
                  <a:solidFill>
                    <a:prstClr val="white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金融保险</a:t>
              </a:r>
              <a:endParaRPr lang="zh-CN" altLang="zh-CN" sz="1400" b="1" dirty="0">
                <a:solidFill>
                  <a:prstClr val="white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80" name="矩形 139"/>
            <p:cNvSpPr/>
            <p:nvPr/>
          </p:nvSpPr>
          <p:spPr>
            <a:xfrm>
              <a:off x="16168" y="5264"/>
              <a:ext cx="600" cy="4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285750" indent="-285750" defTabSz="91440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endParaRPr lang="zh-CN" altLang="zh-CN" sz="1000" dirty="0">
                <a:solidFill>
                  <a:srgbClr val="376092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81" name="矩形 141"/>
            <p:cNvSpPr/>
            <p:nvPr>
              <p:custDataLst>
                <p:tags r:id="rId41"/>
              </p:custDataLst>
            </p:nvPr>
          </p:nvSpPr>
          <p:spPr>
            <a:xfrm>
              <a:off x="15991" y="4940"/>
              <a:ext cx="1909" cy="31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保险推荐</a:t>
              </a: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信贷催收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投资理财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银行业务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400" b="1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</a:rPr>
                <a:t>基金证券</a:t>
              </a:r>
              <a:endParaRPr lang="zh-CN" altLang="zh-CN" sz="1400" b="1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marL="171450"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u="sng" dirty="0">
                  <a:solidFill>
                    <a:srgbClr val="1839B6"/>
                  </a:solidFill>
                  <a:highlight>
                    <a:srgbClr val="000000">
                      <a:alpha val="0"/>
                    </a:srgbClr>
                  </a:highlight>
                  <a:latin typeface="微软雅黑" panose="020B0503020204020204" charset="-122"/>
                  <a:sym typeface="微软雅黑" panose="020B0503020204020204" charset="-122"/>
                </a:rPr>
                <a:t>...</a:t>
              </a:r>
              <a:endParaRPr lang="en-US" altLang="zh-CN" sz="1400" b="1" u="sng" dirty="0">
                <a:solidFill>
                  <a:srgbClr val="1839B6"/>
                </a:solidFill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82" name="Freeform 49"/>
            <p:cNvSpPr>
              <a:spLocks noEditPoints="1"/>
            </p:cNvSpPr>
            <p:nvPr>
              <p:custDataLst>
                <p:tags r:id="rId42"/>
              </p:custDataLst>
            </p:nvPr>
          </p:nvSpPr>
          <p:spPr>
            <a:xfrm>
              <a:off x="16619" y="2796"/>
              <a:ext cx="720" cy="697"/>
            </a:xfrm>
            <a:custGeom>
              <a:avLst/>
              <a:gdLst/>
              <a:ahLst/>
              <a:cxnLst>
                <a:cxn ang="0">
                  <a:pos x="151" y="368"/>
                </a:cxn>
                <a:cxn ang="0">
                  <a:pos x="254" y="439"/>
                </a:cxn>
                <a:cxn ang="0">
                  <a:pos x="337" y="118"/>
                </a:cxn>
                <a:cxn ang="0">
                  <a:pos x="559" y="81"/>
                </a:cxn>
                <a:cxn ang="0">
                  <a:pos x="337" y="45"/>
                </a:cxn>
                <a:cxn ang="0">
                  <a:pos x="33" y="90"/>
                </a:cxn>
                <a:cxn ang="0">
                  <a:pos x="222" y="91"/>
                </a:cxn>
                <a:cxn ang="0">
                  <a:pos x="222" y="17"/>
                </a:cxn>
                <a:cxn ang="0">
                  <a:pos x="33" y="90"/>
                </a:cxn>
                <a:cxn ang="0">
                  <a:pos x="35" y="162"/>
                </a:cxn>
                <a:cxn ang="0">
                  <a:pos x="167" y="178"/>
                </a:cxn>
                <a:cxn ang="0">
                  <a:pos x="222" y="162"/>
                </a:cxn>
                <a:cxn ang="0">
                  <a:pos x="244" y="103"/>
                </a:cxn>
                <a:cxn ang="0">
                  <a:pos x="13" y="103"/>
                </a:cxn>
                <a:cxn ang="0">
                  <a:pos x="380" y="232"/>
                </a:cxn>
                <a:cxn ang="0">
                  <a:pos x="376" y="224"/>
                </a:cxn>
                <a:cxn ang="0">
                  <a:pos x="235" y="186"/>
                </a:cxn>
                <a:cxn ang="0">
                  <a:pos x="131" y="226"/>
                </a:cxn>
                <a:cxn ang="0">
                  <a:pos x="126" y="235"/>
                </a:cxn>
                <a:cxn ang="0">
                  <a:pos x="126" y="245"/>
                </a:cxn>
                <a:cxn ang="0">
                  <a:pos x="129" y="252"/>
                </a:cxn>
                <a:cxn ang="0">
                  <a:pos x="171" y="282"/>
                </a:cxn>
                <a:cxn ang="0">
                  <a:pos x="193" y="288"/>
                </a:cxn>
                <a:cxn ang="0">
                  <a:pos x="216" y="292"/>
                </a:cxn>
                <a:cxn ang="0">
                  <a:pos x="254" y="295"/>
                </a:cxn>
                <a:cxn ang="0">
                  <a:pos x="376" y="256"/>
                </a:cxn>
                <a:cxn ang="0">
                  <a:pos x="380" y="250"/>
                </a:cxn>
                <a:cxn ang="0">
                  <a:pos x="382" y="244"/>
                </a:cxn>
                <a:cxn ang="0">
                  <a:pos x="380" y="232"/>
                </a:cxn>
                <a:cxn ang="0">
                  <a:pos x="35" y="234"/>
                </a:cxn>
                <a:cxn ang="0">
                  <a:pos x="106" y="232"/>
                </a:cxn>
                <a:cxn ang="0">
                  <a:pos x="110" y="219"/>
                </a:cxn>
                <a:cxn ang="0">
                  <a:pos x="13" y="175"/>
                </a:cxn>
                <a:cxn ang="0">
                  <a:pos x="431" y="158"/>
                </a:cxn>
                <a:cxn ang="0">
                  <a:pos x="309" y="169"/>
                </a:cxn>
                <a:cxn ang="0">
                  <a:pos x="524" y="189"/>
                </a:cxn>
                <a:cxn ang="0">
                  <a:pos x="546" y="130"/>
                </a:cxn>
                <a:cxn ang="0">
                  <a:pos x="431" y="229"/>
                </a:cxn>
                <a:cxn ang="0">
                  <a:pos x="402" y="243"/>
                </a:cxn>
                <a:cxn ang="0">
                  <a:pos x="431" y="279"/>
                </a:cxn>
                <a:cxn ang="0">
                  <a:pos x="559" y="224"/>
                </a:cxn>
                <a:cxn ang="0">
                  <a:pos x="26" y="254"/>
                </a:cxn>
                <a:cxn ang="0">
                  <a:pos x="106" y="323"/>
                </a:cxn>
                <a:cxn ang="0">
                  <a:pos x="381" y="305"/>
                </a:cxn>
                <a:cxn ang="0">
                  <a:pos x="377" y="298"/>
                </a:cxn>
                <a:cxn ang="0">
                  <a:pos x="356" y="296"/>
                </a:cxn>
                <a:cxn ang="0">
                  <a:pos x="332" y="305"/>
                </a:cxn>
                <a:cxn ang="0">
                  <a:pos x="254" y="316"/>
                </a:cxn>
                <a:cxn ang="0">
                  <a:pos x="176" y="306"/>
                </a:cxn>
                <a:cxn ang="0">
                  <a:pos x="138" y="289"/>
                </a:cxn>
                <a:cxn ang="0">
                  <a:pos x="126" y="319"/>
                </a:cxn>
                <a:cxn ang="0">
                  <a:pos x="379" y="323"/>
                </a:cxn>
                <a:cxn ang="0">
                  <a:pos x="382" y="316"/>
                </a:cxn>
                <a:cxn ang="0">
                  <a:pos x="546" y="274"/>
                </a:cxn>
                <a:cxn ang="0">
                  <a:pos x="401" y="299"/>
                </a:cxn>
                <a:cxn ang="0">
                  <a:pos x="524" y="333"/>
                </a:cxn>
              </a:cxnLst>
              <a:rect l="0" t="0" r="0" b="0"/>
              <a:pathLst>
                <a:path w="844" h="639">
                  <a:moveTo>
                    <a:pt x="557" y="526"/>
                  </a:moveTo>
                  <a:cubicBezTo>
                    <a:pt x="551" y="530"/>
                    <a:pt x="545" y="533"/>
                    <a:pt x="537" y="536"/>
                  </a:cubicBezTo>
                  <a:cubicBezTo>
                    <a:pt x="497" y="555"/>
                    <a:pt x="443" y="566"/>
                    <a:pt x="383" y="566"/>
                  </a:cubicBezTo>
                  <a:cubicBezTo>
                    <a:pt x="323" y="566"/>
                    <a:pt x="269" y="555"/>
                    <a:pt x="228" y="536"/>
                  </a:cubicBezTo>
                  <a:cubicBezTo>
                    <a:pt x="221" y="533"/>
                    <a:pt x="215" y="530"/>
                    <a:pt x="209" y="526"/>
                  </a:cubicBezTo>
                  <a:cubicBezTo>
                    <a:pt x="195" y="537"/>
                    <a:pt x="189" y="549"/>
                    <a:pt x="189" y="559"/>
                  </a:cubicBezTo>
                  <a:cubicBezTo>
                    <a:pt x="189" y="575"/>
                    <a:pt x="206" y="596"/>
                    <a:pt x="241" y="612"/>
                  </a:cubicBezTo>
                  <a:cubicBezTo>
                    <a:pt x="277" y="628"/>
                    <a:pt x="327" y="639"/>
                    <a:pt x="383" y="639"/>
                  </a:cubicBezTo>
                  <a:cubicBezTo>
                    <a:pt x="439" y="639"/>
                    <a:pt x="489" y="628"/>
                    <a:pt x="524" y="612"/>
                  </a:cubicBezTo>
                  <a:cubicBezTo>
                    <a:pt x="560" y="596"/>
                    <a:pt x="577" y="575"/>
                    <a:pt x="577" y="559"/>
                  </a:cubicBezTo>
                  <a:cubicBezTo>
                    <a:pt x="577" y="549"/>
                    <a:pt x="571" y="537"/>
                    <a:pt x="557" y="526"/>
                  </a:cubicBezTo>
                  <a:close/>
                  <a:moveTo>
                    <a:pt x="508" y="172"/>
                  </a:moveTo>
                  <a:lnTo>
                    <a:pt x="508" y="172"/>
                  </a:lnTo>
                  <a:cubicBezTo>
                    <a:pt x="543" y="188"/>
                    <a:pt x="594" y="199"/>
                    <a:pt x="650" y="199"/>
                  </a:cubicBezTo>
                  <a:cubicBezTo>
                    <a:pt x="706" y="199"/>
                    <a:pt x="756" y="188"/>
                    <a:pt x="791" y="172"/>
                  </a:cubicBezTo>
                  <a:cubicBezTo>
                    <a:pt x="827" y="156"/>
                    <a:pt x="844" y="135"/>
                    <a:pt x="843" y="119"/>
                  </a:cubicBezTo>
                  <a:cubicBezTo>
                    <a:pt x="844" y="103"/>
                    <a:pt x="827" y="82"/>
                    <a:pt x="791" y="66"/>
                  </a:cubicBezTo>
                  <a:cubicBezTo>
                    <a:pt x="756" y="50"/>
                    <a:pt x="706" y="39"/>
                    <a:pt x="650" y="39"/>
                  </a:cubicBezTo>
                  <a:lnTo>
                    <a:pt x="649" y="39"/>
                  </a:lnTo>
                  <a:cubicBezTo>
                    <a:pt x="594" y="39"/>
                    <a:pt x="543" y="50"/>
                    <a:pt x="508" y="66"/>
                  </a:cubicBezTo>
                  <a:cubicBezTo>
                    <a:pt x="472" y="82"/>
                    <a:pt x="455" y="103"/>
                    <a:pt x="456" y="119"/>
                  </a:cubicBezTo>
                  <a:cubicBezTo>
                    <a:pt x="455" y="135"/>
                    <a:pt x="472" y="156"/>
                    <a:pt x="508" y="172"/>
                  </a:cubicBezTo>
                  <a:close/>
                  <a:moveTo>
                    <a:pt x="50" y="132"/>
                  </a:moveTo>
                  <a:lnTo>
                    <a:pt x="50" y="132"/>
                  </a:lnTo>
                  <a:cubicBezTo>
                    <a:pt x="50" y="132"/>
                    <a:pt x="50" y="132"/>
                    <a:pt x="50" y="132"/>
                  </a:cubicBezTo>
                  <a:cubicBezTo>
                    <a:pt x="51" y="132"/>
                    <a:pt x="52" y="132"/>
                    <a:pt x="53" y="133"/>
                  </a:cubicBezTo>
                  <a:cubicBezTo>
                    <a:pt x="88" y="149"/>
                    <a:pt x="138" y="159"/>
                    <a:pt x="194" y="159"/>
                  </a:cubicBezTo>
                  <a:cubicBezTo>
                    <a:pt x="250" y="159"/>
                    <a:pt x="301" y="149"/>
                    <a:pt x="336" y="133"/>
                  </a:cubicBezTo>
                  <a:cubicBezTo>
                    <a:pt x="337" y="132"/>
                    <a:pt x="337" y="132"/>
                    <a:pt x="338" y="132"/>
                  </a:cubicBezTo>
                  <a:cubicBezTo>
                    <a:pt x="338" y="132"/>
                    <a:pt x="338" y="132"/>
                    <a:pt x="338" y="132"/>
                  </a:cubicBezTo>
                  <a:cubicBezTo>
                    <a:pt x="372" y="116"/>
                    <a:pt x="389" y="95"/>
                    <a:pt x="388" y="79"/>
                  </a:cubicBezTo>
                  <a:cubicBezTo>
                    <a:pt x="389" y="63"/>
                    <a:pt x="372" y="42"/>
                    <a:pt x="336" y="26"/>
                  </a:cubicBezTo>
                  <a:cubicBezTo>
                    <a:pt x="301" y="10"/>
                    <a:pt x="250" y="0"/>
                    <a:pt x="194" y="0"/>
                  </a:cubicBezTo>
                  <a:cubicBezTo>
                    <a:pt x="138" y="0"/>
                    <a:pt x="88" y="10"/>
                    <a:pt x="53" y="26"/>
                  </a:cubicBezTo>
                  <a:cubicBezTo>
                    <a:pt x="17" y="42"/>
                    <a:pt x="0" y="63"/>
                    <a:pt x="0" y="79"/>
                  </a:cubicBezTo>
                  <a:cubicBezTo>
                    <a:pt x="0" y="95"/>
                    <a:pt x="16" y="116"/>
                    <a:pt x="50" y="132"/>
                  </a:cubicBezTo>
                  <a:close/>
                  <a:moveTo>
                    <a:pt x="50" y="236"/>
                  </a:moveTo>
                  <a:lnTo>
                    <a:pt x="50" y="236"/>
                  </a:lnTo>
                  <a:cubicBezTo>
                    <a:pt x="50" y="236"/>
                    <a:pt x="50" y="236"/>
                    <a:pt x="50" y="236"/>
                  </a:cubicBezTo>
                  <a:cubicBezTo>
                    <a:pt x="51" y="236"/>
                    <a:pt x="52" y="237"/>
                    <a:pt x="53" y="237"/>
                  </a:cubicBezTo>
                  <a:cubicBezTo>
                    <a:pt x="88" y="253"/>
                    <a:pt x="138" y="263"/>
                    <a:pt x="194" y="263"/>
                  </a:cubicBezTo>
                  <a:cubicBezTo>
                    <a:pt x="203" y="263"/>
                    <a:pt x="212" y="263"/>
                    <a:pt x="221" y="263"/>
                  </a:cubicBezTo>
                  <a:cubicBezTo>
                    <a:pt x="223" y="262"/>
                    <a:pt x="225" y="262"/>
                    <a:pt x="226" y="262"/>
                  </a:cubicBezTo>
                  <a:cubicBezTo>
                    <a:pt x="235" y="262"/>
                    <a:pt x="244" y="261"/>
                    <a:pt x="252" y="260"/>
                  </a:cubicBezTo>
                  <a:cubicBezTo>
                    <a:pt x="277" y="256"/>
                    <a:pt x="299" y="251"/>
                    <a:pt x="318" y="244"/>
                  </a:cubicBezTo>
                  <a:cubicBezTo>
                    <a:pt x="318" y="244"/>
                    <a:pt x="319" y="244"/>
                    <a:pt x="319" y="244"/>
                  </a:cubicBezTo>
                  <a:cubicBezTo>
                    <a:pt x="319" y="244"/>
                    <a:pt x="319" y="244"/>
                    <a:pt x="319" y="244"/>
                  </a:cubicBezTo>
                  <a:cubicBezTo>
                    <a:pt x="325" y="241"/>
                    <a:pt x="331" y="239"/>
                    <a:pt x="336" y="237"/>
                  </a:cubicBezTo>
                  <a:cubicBezTo>
                    <a:pt x="337" y="237"/>
                    <a:pt x="337" y="236"/>
                    <a:pt x="338" y="236"/>
                  </a:cubicBezTo>
                  <a:cubicBezTo>
                    <a:pt x="338" y="236"/>
                    <a:pt x="338" y="236"/>
                    <a:pt x="338" y="236"/>
                  </a:cubicBezTo>
                  <a:cubicBezTo>
                    <a:pt x="372" y="220"/>
                    <a:pt x="389" y="199"/>
                    <a:pt x="388" y="184"/>
                  </a:cubicBezTo>
                  <a:cubicBezTo>
                    <a:pt x="388" y="174"/>
                    <a:pt x="382" y="162"/>
                    <a:pt x="369" y="150"/>
                  </a:cubicBezTo>
                  <a:cubicBezTo>
                    <a:pt x="362" y="154"/>
                    <a:pt x="356" y="158"/>
                    <a:pt x="349" y="161"/>
                  </a:cubicBezTo>
                  <a:cubicBezTo>
                    <a:pt x="308" y="179"/>
                    <a:pt x="254" y="190"/>
                    <a:pt x="194" y="190"/>
                  </a:cubicBezTo>
                  <a:cubicBezTo>
                    <a:pt x="134" y="190"/>
                    <a:pt x="80" y="179"/>
                    <a:pt x="40" y="161"/>
                  </a:cubicBezTo>
                  <a:cubicBezTo>
                    <a:pt x="33" y="158"/>
                    <a:pt x="26" y="154"/>
                    <a:pt x="20" y="151"/>
                  </a:cubicBezTo>
                  <a:cubicBezTo>
                    <a:pt x="6" y="162"/>
                    <a:pt x="0" y="174"/>
                    <a:pt x="0" y="184"/>
                  </a:cubicBezTo>
                  <a:cubicBezTo>
                    <a:pt x="0" y="199"/>
                    <a:pt x="16" y="220"/>
                    <a:pt x="50" y="236"/>
                  </a:cubicBezTo>
                  <a:close/>
                  <a:moveTo>
                    <a:pt x="574" y="339"/>
                  </a:moveTo>
                  <a:lnTo>
                    <a:pt x="574" y="339"/>
                  </a:lnTo>
                  <a:cubicBezTo>
                    <a:pt x="574" y="339"/>
                    <a:pt x="574" y="339"/>
                    <a:pt x="574" y="339"/>
                  </a:cubicBezTo>
                  <a:cubicBezTo>
                    <a:pt x="574" y="337"/>
                    <a:pt x="572" y="335"/>
                    <a:pt x="571" y="333"/>
                  </a:cubicBezTo>
                  <a:cubicBezTo>
                    <a:pt x="571" y="333"/>
                    <a:pt x="571" y="333"/>
                    <a:pt x="571" y="333"/>
                  </a:cubicBezTo>
                  <a:cubicBezTo>
                    <a:pt x="570" y="331"/>
                    <a:pt x="568" y="329"/>
                    <a:pt x="567" y="327"/>
                  </a:cubicBezTo>
                  <a:cubicBezTo>
                    <a:pt x="567" y="327"/>
                    <a:pt x="567" y="327"/>
                    <a:pt x="567" y="327"/>
                  </a:cubicBezTo>
                  <a:cubicBezTo>
                    <a:pt x="558" y="316"/>
                    <a:pt x="544" y="306"/>
                    <a:pt x="524" y="297"/>
                  </a:cubicBezTo>
                  <a:cubicBezTo>
                    <a:pt x="489" y="281"/>
                    <a:pt x="439" y="270"/>
                    <a:pt x="383" y="271"/>
                  </a:cubicBezTo>
                  <a:cubicBezTo>
                    <a:pt x="374" y="271"/>
                    <a:pt x="364" y="271"/>
                    <a:pt x="355" y="271"/>
                  </a:cubicBezTo>
                  <a:cubicBezTo>
                    <a:pt x="354" y="272"/>
                    <a:pt x="352" y="272"/>
                    <a:pt x="351" y="272"/>
                  </a:cubicBezTo>
                  <a:cubicBezTo>
                    <a:pt x="308" y="275"/>
                    <a:pt x="270" y="284"/>
                    <a:pt x="241" y="297"/>
                  </a:cubicBezTo>
                  <a:cubicBezTo>
                    <a:pt x="222" y="306"/>
                    <a:pt x="208" y="316"/>
                    <a:pt x="200" y="326"/>
                  </a:cubicBezTo>
                  <a:cubicBezTo>
                    <a:pt x="199" y="327"/>
                    <a:pt x="198" y="328"/>
                    <a:pt x="198" y="329"/>
                  </a:cubicBezTo>
                  <a:cubicBezTo>
                    <a:pt x="197" y="330"/>
                    <a:pt x="196" y="331"/>
                    <a:pt x="195" y="332"/>
                  </a:cubicBezTo>
                  <a:cubicBezTo>
                    <a:pt x="194" y="334"/>
                    <a:pt x="193" y="335"/>
                    <a:pt x="192" y="337"/>
                  </a:cubicBezTo>
                  <a:cubicBezTo>
                    <a:pt x="192" y="338"/>
                    <a:pt x="192" y="338"/>
                    <a:pt x="192" y="339"/>
                  </a:cubicBezTo>
                  <a:cubicBezTo>
                    <a:pt x="191" y="340"/>
                    <a:pt x="191" y="342"/>
                    <a:pt x="190" y="343"/>
                  </a:cubicBezTo>
                  <a:cubicBezTo>
                    <a:pt x="190" y="344"/>
                    <a:pt x="190" y="344"/>
                    <a:pt x="190" y="345"/>
                  </a:cubicBezTo>
                  <a:cubicBezTo>
                    <a:pt x="189" y="347"/>
                    <a:pt x="189" y="349"/>
                    <a:pt x="189" y="350"/>
                  </a:cubicBezTo>
                  <a:cubicBezTo>
                    <a:pt x="189" y="352"/>
                    <a:pt x="189" y="354"/>
                    <a:pt x="190" y="356"/>
                  </a:cubicBezTo>
                  <a:cubicBezTo>
                    <a:pt x="190" y="356"/>
                    <a:pt x="190" y="357"/>
                    <a:pt x="190" y="358"/>
                  </a:cubicBezTo>
                  <a:cubicBezTo>
                    <a:pt x="191" y="359"/>
                    <a:pt x="191" y="360"/>
                    <a:pt x="191" y="361"/>
                  </a:cubicBezTo>
                  <a:cubicBezTo>
                    <a:pt x="192" y="363"/>
                    <a:pt x="193" y="365"/>
                    <a:pt x="194" y="367"/>
                  </a:cubicBezTo>
                  <a:cubicBezTo>
                    <a:pt x="194" y="367"/>
                    <a:pt x="195" y="368"/>
                    <a:pt x="195" y="368"/>
                  </a:cubicBezTo>
                  <a:cubicBezTo>
                    <a:pt x="195" y="368"/>
                    <a:pt x="195" y="368"/>
                    <a:pt x="195" y="368"/>
                  </a:cubicBezTo>
                  <a:cubicBezTo>
                    <a:pt x="202" y="380"/>
                    <a:pt x="217" y="392"/>
                    <a:pt x="239" y="403"/>
                  </a:cubicBezTo>
                  <a:cubicBezTo>
                    <a:pt x="240" y="403"/>
                    <a:pt x="241" y="403"/>
                    <a:pt x="241" y="404"/>
                  </a:cubicBezTo>
                  <a:cubicBezTo>
                    <a:pt x="246" y="406"/>
                    <a:pt x="250" y="407"/>
                    <a:pt x="255" y="409"/>
                  </a:cubicBezTo>
                  <a:cubicBezTo>
                    <a:pt x="256" y="410"/>
                    <a:pt x="258" y="410"/>
                    <a:pt x="259" y="411"/>
                  </a:cubicBezTo>
                  <a:cubicBezTo>
                    <a:pt x="262" y="412"/>
                    <a:pt x="265" y="413"/>
                    <a:pt x="269" y="414"/>
                  </a:cubicBezTo>
                  <a:cubicBezTo>
                    <a:pt x="271" y="415"/>
                    <a:pt x="273" y="415"/>
                    <a:pt x="275" y="416"/>
                  </a:cubicBezTo>
                  <a:cubicBezTo>
                    <a:pt x="278" y="417"/>
                    <a:pt x="281" y="418"/>
                    <a:pt x="284" y="418"/>
                  </a:cubicBezTo>
                  <a:cubicBezTo>
                    <a:pt x="286" y="419"/>
                    <a:pt x="289" y="420"/>
                    <a:pt x="291" y="420"/>
                  </a:cubicBezTo>
                  <a:cubicBezTo>
                    <a:pt x="294" y="421"/>
                    <a:pt x="297" y="421"/>
                    <a:pt x="300" y="422"/>
                  </a:cubicBezTo>
                  <a:cubicBezTo>
                    <a:pt x="303" y="423"/>
                    <a:pt x="306" y="423"/>
                    <a:pt x="308" y="424"/>
                  </a:cubicBezTo>
                  <a:cubicBezTo>
                    <a:pt x="311" y="424"/>
                    <a:pt x="314" y="425"/>
                    <a:pt x="317" y="425"/>
                  </a:cubicBezTo>
                  <a:cubicBezTo>
                    <a:pt x="320" y="426"/>
                    <a:pt x="323" y="426"/>
                    <a:pt x="326" y="426"/>
                  </a:cubicBezTo>
                  <a:cubicBezTo>
                    <a:pt x="329" y="427"/>
                    <a:pt x="331" y="427"/>
                    <a:pt x="334" y="427"/>
                  </a:cubicBezTo>
                  <a:cubicBezTo>
                    <a:pt x="338" y="428"/>
                    <a:pt x="341" y="428"/>
                    <a:pt x="345" y="429"/>
                  </a:cubicBezTo>
                  <a:cubicBezTo>
                    <a:pt x="346" y="429"/>
                    <a:pt x="348" y="429"/>
                    <a:pt x="350" y="429"/>
                  </a:cubicBezTo>
                  <a:cubicBezTo>
                    <a:pt x="361" y="430"/>
                    <a:pt x="372" y="430"/>
                    <a:pt x="383" y="430"/>
                  </a:cubicBezTo>
                  <a:cubicBezTo>
                    <a:pt x="439" y="430"/>
                    <a:pt x="489" y="420"/>
                    <a:pt x="524" y="404"/>
                  </a:cubicBezTo>
                  <a:cubicBezTo>
                    <a:pt x="538" y="398"/>
                    <a:pt x="549" y="391"/>
                    <a:pt x="557" y="384"/>
                  </a:cubicBezTo>
                  <a:cubicBezTo>
                    <a:pt x="560" y="382"/>
                    <a:pt x="562" y="379"/>
                    <a:pt x="564" y="377"/>
                  </a:cubicBezTo>
                  <a:cubicBezTo>
                    <a:pt x="565" y="376"/>
                    <a:pt x="567" y="374"/>
                    <a:pt x="568" y="373"/>
                  </a:cubicBezTo>
                  <a:cubicBezTo>
                    <a:pt x="568" y="372"/>
                    <a:pt x="569" y="371"/>
                    <a:pt x="569" y="371"/>
                  </a:cubicBezTo>
                  <a:cubicBezTo>
                    <a:pt x="570" y="370"/>
                    <a:pt x="571" y="368"/>
                    <a:pt x="572" y="367"/>
                  </a:cubicBezTo>
                  <a:cubicBezTo>
                    <a:pt x="572" y="367"/>
                    <a:pt x="572" y="366"/>
                    <a:pt x="573" y="365"/>
                  </a:cubicBezTo>
                  <a:cubicBezTo>
                    <a:pt x="573" y="365"/>
                    <a:pt x="573" y="365"/>
                    <a:pt x="573" y="365"/>
                  </a:cubicBezTo>
                  <a:cubicBezTo>
                    <a:pt x="573" y="365"/>
                    <a:pt x="573" y="365"/>
                    <a:pt x="573" y="365"/>
                  </a:cubicBezTo>
                  <a:cubicBezTo>
                    <a:pt x="574" y="364"/>
                    <a:pt x="574" y="363"/>
                    <a:pt x="574" y="362"/>
                  </a:cubicBezTo>
                  <a:cubicBezTo>
                    <a:pt x="575" y="361"/>
                    <a:pt x="575" y="360"/>
                    <a:pt x="575" y="359"/>
                  </a:cubicBezTo>
                  <a:cubicBezTo>
                    <a:pt x="576" y="358"/>
                    <a:pt x="576" y="357"/>
                    <a:pt x="576" y="356"/>
                  </a:cubicBezTo>
                  <a:cubicBezTo>
                    <a:pt x="577" y="354"/>
                    <a:pt x="577" y="352"/>
                    <a:pt x="577" y="350"/>
                  </a:cubicBezTo>
                  <a:lnTo>
                    <a:pt x="577" y="350"/>
                  </a:lnTo>
                  <a:cubicBezTo>
                    <a:pt x="577" y="349"/>
                    <a:pt x="577" y="347"/>
                    <a:pt x="576" y="345"/>
                  </a:cubicBezTo>
                  <a:cubicBezTo>
                    <a:pt x="576" y="343"/>
                    <a:pt x="575" y="341"/>
                    <a:pt x="574" y="339"/>
                  </a:cubicBezTo>
                  <a:close/>
                  <a:moveTo>
                    <a:pt x="20" y="255"/>
                  </a:moveTo>
                  <a:lnTo>
                    <a:pt x="20" y="255"/>
                  </a:lnTo>
                  <a:cubicBezTo>
                    <a:pt x="6" y="266"/>
                    <a:pt x="0" y="278"/>
                    <a:pt x="0" y="288"/>
                  </a:cubicBezTo>
                  <a:cubicBezTo>
                    <a:pt x="0" y="304"/>
                    <a:pt x="17" y="325"/>
                    <a:pt x="53" y="341"/>
                  </a:cubicBezTo>
                  <a:cubicBezTo>
                    <a:pt x="81" y="354"/>
                    <a:pt x="118" y="363"/>
                    <a:pt x="161" y="366"/>
                  </a:cubicBezTo>
                  <a:cubicBezTo>
                    <a:pt x="159" y="361"/>
                    <a:pt x="158" y="356"/>
                    <a:pt x="158" y="350"/>
                  </a:cubicBezTo>
                  <a:cubicBezTo>
                    <a:pt x="158" y="347"/>
                    <a:pt x="158" y="344"/>
                    <a:pt x="159" y="341"/>
                  </a:cubicBezTo>
                  <a:cubicBezTo>
                    <a:pt x="159" y="340"/>
                    <a:pt x="159" y="339"/>
                    <a:pt x="160" y="338"/>
                  </a:cubicBezTo>
                  <a:cubicBezTo>
                    <a:pt x="160" y="336"/>
                    <a:pt x="160" y="334"/>
                    <a:pt x="161" y="332"/>
                  </a:cubicBezTo>
                  <a:cubicBezTo>
                    <a:pt x="161" y="331"/>
                    <a:pt x="162" y="330"/>
                    <a:pt x="162" y="329"/>
                  </a:cubicBezTo>
                  <a:cubicBezTo>
                    <a:pt x="163" y="327"/>
                    <a:pt x="164" y="326"/>
                    <a:pt x="164" y="324"/>
                  </a:cubicBezTo>
                  <a:cubicBezTo>
                    <a:pt x="165" y="323"/>
                    <a:pt x="165" y="322"/>
                    <a:pt x="166" y="320"/>
                  </a:cubicBezTo>
                  <a:cubicBezTo>
                    <a:pt x="167" y="319"/>
                    <a:pt x="167" y="318"/>
                    <a:pt x="168" y="317"/>
                  </a:cubicBezTo>
                  <a:cubicBezTo>
                    <a:pt x="173" y="309"/>
                    <a:pt x="179" y="301"/>
                    <a:pt x="187" y="294"/>
                  </a:cubicBezTo>
                  <a:cubicBezTo>
                    <a:pt x="130" y="294"/>
                    <a:pt x="79" y="283"/>
                    <a:pt x="40" y="265"/>
                  </a:cubicBezTo>
                  <a:cubicBezTo>
                    <a:pt x="33" y="262"/>
                    <a:pt x="26" y="259"/>
                    <a:pt x="20" y="255"/>
                  </a:cubicBezTo>
                  <a:close/>
                  <a:moveTo>
                    <a:pt x="824" y="190"/>
                  </a:moveTo>
                  <a:lnTo>
                    <a:pt x="824" y="190"/>
                  </a:lnTo>
                  <a:cubicBezTo>
                    <a:pt x="818" y="194"/>
                    <a:pt x="811" y="197"/>
                    <a:pt x="804" y="201"/>
                  </a:cubicBezTo>
                  <a:cubicBezTo>
                    <a:pt x="764" y="219"/>
                    <a:pt x="709" y="230"/>
                    <a:pt x="650" y="230"/>
                  </a:cubicBezTo>
                  <a:cubicBezTo>
                    <a:pt x="590" y="230"/>
                    <a:pt x="536" y="219"/>
                    <a:pt x="495" y="201"/>
                  </a:cubicBezTo>
                  <a:cubicBezTo>
                    <a:pt x="488" y="197"/>
                    <a:pt x="482" y="194"/>
                    <a:pt x="475" y="190"/>
                  </a:cubicBezTo>
                  <a:cubicBezTo>
                    <a:pt x="462" y="201"/>
                    <a:pt x="456" y="213"/>
                    <a:pt x="456" y="223"/>
                  </a:cubicBezTo>
                  <a:cubicBezTo>
                    <a:pt x="456" y="230"/>
                    <a:pt x="459" y="239"/>
                    <a:pt x="466" y="247"/>
                  </a:cubicBezTo>
                  <a:cubicBezTo>
                    <a:pt x="493" y="252"/>
                    <a:pt x="517" y="259"/>
                    <a:pt x="537" y="269"/>
                  </a:cubicBezTo>
                  <a:cubicBezTo>
                    <a:pt x="555" y="277"/>
                    <a:pt x="570" y="286"/>
                    <a:pt x="582" y="298"/>
                  </a:cubicBezTo>
                  <a:cubicBezTo>
                    <a:pt x="603" y="301"/>
                    <a:pt x="626" y="303"/>
                    <a:pt x="650" y="303"/>
                  </a:cubicBezTo>
                  <a:cubicBezTo>
                    <a:pt x="706" y="303"/>
                    <a:pt x="756" y="293"/>
                    <a:pt x="791" y="276"/>
                  </a:cubicBezTo>
                  <a:cubicBezTo>
                    <a:pt x="792" y="276"/>
                    <a:pt x="793" y="276"/>
                    <a:pt x="794" y="275"/>
                  </a:cubicBezTo>
                  <a:lnTo>
                    <a:pt x="794" y="275"/>
                  </a:lnTo>
                  <a:cubicBezTo>
                    <a:pt x="828" y="259"/>
                    <a:pt x="844" y="239"/>
                    <a:pt x="843" y="223"/>
                  </a:cubicBezTo>
                  <a:cubicBezTo>
                    <a:pt x="844" y="213"/>
                    <a:pt x="838" y="201"/>
                    <a:pt x="824" y="190"/>
                  </a:cubicBezTo>
                  <a:close/>
                  <a:moveTo>
                    <a:pt x="824" y="294"/>
                  </a:moveTo>
                  <a:lnTo>
                    <a:pt x="824" y="294"/>
                  </a:lnTo>
                  <a:cubicBezTo>
                    <a:pt x="818" y="298"/>
                    <a:pt x="811" y="302"/>
                    <a:pt x="804" y="305"/>
                  </a:cubicBezTo>
                  <a:cubicBezTo>
                    <a:pt x="764" y="323"/>
                    <a:pt x="709" y="334"/>
                    <a:pt x="650" y="334"/>
                  </a:cubicBezTo>
                  <a:cubicBezTo>
                    <a:pt x="634" y="334"/>
                    <a:pt x="619" y="333"/>
                    <a:pt x="605" y="332"/>
                  </a:cubicBezTo>
                  <a:cubicBezTo>
                    <a:pt x="606" y="338"/>
                    <a:pt x="608" y="344"/>
                    <a:pt x="608" y="350"/>
                  </a:cubicBezTo>
                  <a:cubicBezTo>
                    <a:pt x="608" y="352"/>
                    <a:pt x="608" y="353"/>
                    <a:pt x="608" y="354"/>
                  </a:cubicBezTo>
                  <a:cubicBezTo>
                    <a:pt x="608" y="354"/>
                    <a:pt x="607" y="354"/>
                    <a:pt x="607" y="354"/>
                  </a:cubicBezTo>
                  <a:cubicBezTo>
                    <a:pt x="606" y="373"/>
                    <a:pt x="597" y="389"/>
                    <a:pt x="583" y="402"/>
                  </a:cubicBezTo>
                  <a:cubicBezTo>
                    <a:pt x="583" y="402"/>
                    <a:pt x="583" y="402"/>
                    <a:pt x="583" y="402"/>
                  </a:cubicBezTo>
                  <a:cubicBezTo>
                    <a:pt x="583" y="402"/>
                    <a:pt x="583" y="402"/>
                    <a:pt x="583" y="402"/>
                  </a:cubicBezTo>
                  <a:cubicBezTo>
                    <a:pt x="604" y="405"/>
                    <a:pt x="626" y="407"/>
                    <a:pt x="650" y="407"/>
                  </a:cubicBezTo>
                  <a:cubicBezTo>
                    <a:pt x="706" y="407"/>
                    <a:pt x="756" y="397"/>
                    <a:pt x="791" y="381"/>
                  </a:cubicBezTo>
                  <a:cubicBezTo>
                    <a:pt x="792" y="380"/>
                    <a:pt x="793" y="380"/>
                    <a:pt x="794" y="380"/>
                  </a:cubicBezTo>
                  <a:lnTo>
                    <a:pt x="794" y="380"/>
                  </a:lnTo>
                  <a:cubicBezTo>
                    <a:pt x="828" y="364"/>
                    <a:pt x="844" y="343"/>
                    <a:pt x="843" y="327"/>
                  </a:cubicBezTo>
                  <a:cubicBezTo>
                    <a:pt x="844" y="317"/>
                    <a:pt x="838" y="306"/>
                    <a:pt x="824" y="294"/>
                  </a:cubicBezTo>
                  <a:close/>
                  <a:moveTo>
                    <a:pt x="179" y="399"/>
                  </a:moveTo>
                  <a:lnTo>
                    <a:pt x="179" y="399"/>
                  </a:lnTo>
                  <a:cubicBezTo>
                    <a:pt x="125" y="397"/>
                    <a:pt x="77" y="386"/>
                    <a:pt x="40" y="370"/>
                  </a:cubicBezTo>
                  <a:cubicBezTo>
                    <a:pt x="33" y="366"/>
                    <a:pt x="26" y="363"/>
                    <a:pt x="20" y="359"/>
                  </a:cubicBezTo>
                  <a:cubicBezTo>
                    <a:pt x="6" y="370"/>
                    <a:pt x="0" y="382"/>
                    <a:pt x="0" y="392"/>
                  </a:cubicBezTo>
                  <a:cubicBezTo>
                    <a:pt x="0" y="408"/>
                    <a:pt x="17" y="429"/>
                    <a:pt x="53" y="445"/>
                  </a:cubicBezTo>
                  <a:cubicBezTo>
                    <a:pt x="81" y="458"/>
                    <a:pt x="118" y="467"/>
                    <a:pt x="161" y="471"/>
                  </a:cubicBezTo>
                  <a:cubicBezTo>
                    <a:pt x="159" y="466"/>
                    <a:pt x="158" y="460"/>
                    <a:pt x="158" y="455"/>
                  </a:cubicBezTo>
                  <a:cubicBezTo>
                    <a:pt x="158" y="434"/>
                    <a:pt x="168" y="417"/>
                    <a:pt x="183" y="403"/>
                  </a:cubicBezTo>
                  <a:cubicBezTo>
                    <a:pt x="182" y="401"/>
                    <a:pt x="180" y="400"/>
                    <a:pt x="179" y="399"/>
                  </a:cubicBezTo>
                  <a:close/>
                  <a:moveTo>
                    <a:pt x="575" y="445"/>
                  </a:moveTo>
                  <a:lnTo>
                    <a:pt x="575" y="445"/>
                  </a:lnTo>
                  <a:cubicBezTo>
                    <a:pt x="574" y="444"/>
                    <a:pt x="574" y="443"/>
                    <a:pt x="573" y="441"/>
                  </a:cubicBezTo>
                  <a:cubicBezTo>
                    <a:pt x="573" y="440"/>
                    <a:pt x="572" y="439"/>
                    <a:pt x="571" y="437"/>
                  </a:cubicBezTo>
                  <a:cubicBezTo>
                    <a:pt x="571" y="436"/>
                    <a:pt x="570" y="436"/>
                    <a:pt x="569" y="435"/>
                  </a:cubicBezTo>
                  <a:cubicBezTo>
                    <a:pt x="566" y="430"/>
                    <a:pt x="563" y="426"/>
                    <a:pt x="557" y="422"/>
                  </a:cubicBezTo>
                  <a:cubicBezTo>
                    <a:pt x="554" y="423"/>
                    <a:pt x="551" y="425"/>
                    <a:pt x="548" y="427"/>
                  </a:cubicBezTo>
                  <a:cubicBezTo>
                    <a:pt x="548" y="427"/>
                    <a:pt x="548" y="427"/>
                    <a:pt x="548" y="427"/>
                  </a:cubicBezTo>
                  <a:cubicBezTo>
                    <a:pt x="544" y="429"/>
                    <a:pt x="541" y="430"/>
                    <a:pt x="537" y="432"/>
                  </a:cubicBezTo>
                  <a:cubicBezTo>
                    <a:pt x="532" y="434"/>
                    <a:pt x="527" y="437"/>
                    <a:pt x="521" y="439"/>
                  </a:cubicBezTo>
                  <a:cubicBezTo>
                    <a:pt x="520" y="439"/>
                    <a:pt x="519" y="440"/>
                    <a:pt x="517" y="440"/>
                  </a:cubicBezTo>
                  <a:cubicBezTo>
                    <a:pt x="513" y="442"/>
                    <a:pt x="508" y="443"/>
                    <a:pt x="504" y="445"/>
                  </a:cubicBezTo>
                  <a:cubicBezTo>
                    <a:pt x="503" y="445"/>
                    <a:pt x="502" y="445"/>
                    <a:pt x="501" y="445"/>
                  </a:cubicBezTo>
                  <a:cubicBezTo>
                    <a:pt x="496" y="447"/>
                    <a:pt x="490" y="448"/>
                    <a:pt x="485" y="450"/>
                  </a:cubicBezTo>
                  <a:cubicBezTo>
                    <a:pt x="484" y="450"/>
                    <a:pt x="484" y="450"/>
                    <a:pt x="483" y="450"/>
                  </a:cubicBezTo>
                  <a:cubicBezTo>
                    <a:pt x="477" y="452"/>
                    <a:pt x="471" y="453"/>
                    <a:pt x="465" y="454"/>
                  </a:cubicBezTo>
                  <a:cubicBezTo>
                    <a:pt x="440" y="459"/>
                    <a:pt x="412" y="461"/>
                    <a:pt x="383" y="461"/>
                  </a:cubicBezTo>
                  <a:cubicBezTo>
                    <a:pt x="357" y="461"/>
                    <a:pt x="332" y="459"/>
                    <a:pt x="309" y="455"/>
                  </a:cubicBezTo>
                  <a:cubicBezTo>
                    <a:pt x="309" y="455"/>
                    <a:pt x="309" y="455"/>
                    <a:pt x="309" y="455"/>
                  </a:cubicBezTo>
                  <a:cubicBezTo>
                    <a:pt x="295" y="453"/>
                    <a:pt x="280" y="450"/>
                    <a:pt x="267" y="446"/>
                  </a:cubicBezTo>
                  <a:cubicBezTo>
                    <a:pt x="267" y="446"/>
                    <a:pt x="266" y="446"/>
                    <a:pt x="266" y="446"/>
                  </a:cubicBezTo>
                  <a:cubicBezTo>
                    <a:pt x="260" y="444"/>
                    <a:pt x="254" y="442"/>
                    <a:pt x="248" y="440"/>
                  </a:cubicBezTo>
                  <a:cubicBezTo>
                    <a:pt x="248" y="440"/>
                    <a:pt x="247" y="439"/>
                    <a:pt x="246" y="439"/>
                  </a:cubicBezTo>
                  <a:cubicBezTo>
                    <a:pt x="240" y="437"/>
                    <a:pt x="234" y="435"/>
                    <a:pt x="228" y="432"/>
                  </a:cubicBezTo>
                  <a:cubicBezTo>
                    <a:pt x="221" y="429"/>
                    <a:pt x="215" y="425"/>
                    <a:pt x="209" y="421"/>
                  </a:cubicBezTo>
                  <a:cubicBezTo>
                    <a:pt x="195" y="433"/>
                    <a:pt x="189" y="445"/>
                    <a:pt x="189" y="455"/>
                  </a:cubicBezTo>
                  <a:cubicBezTo>
                    <a:pt x="189" y="456"/>
                    <a:pt x="189" y="458"/>
                    <a:pt x="190" y="460"/>
                  </a:cubicBezTo>
                  <a:cubicBezTo>
                    <a:pt x="190" y="461"/>
                    <a:pt x="190" y="461"/>
                    <a:pt x="190" y="462"/>
                  </a:cubicBezTo>
                  <a:cubicBezTo>
                    <a:pt x="191" y="463"/>
                    <a:pt x="191" y="464"/>
                    <a:pt x="191" y="465"/>
                  </a:cubicBezTo>
                  <a:cubicBezTo>
                    <a:pt x="196" y="479"/>
                    <a:pt x="212" y="495"/>
                    <a:pt x="241" y="508"/>
                  </a:cubicBezTo>
                  <a:cubicBezTo>
                    <a:pt x="277" y="524"/>
                    <a:pt x="327" y="535"/>
                    <a:pt x="383" y="535"/>
                  </a:cubicBezTo>
                  <a:cubicBezTo>
                    <a:pt x="439" y="535"/>
                    <a:pt x="489" y="524"/>
                    <a:pt x="524" y="508"/>
                  </a:cubicBezTo>
                  <a:cubicBezTo>
                    <a:pt x="549" y="497"/>
                    <a:pt x="564" y="484"/>
                    <a:pt x="572" y="471"/>
                  </a:cubicBezTo>
                  <a:cubicBezTo>
                    <a:pt x="572" y="471"/>
                    <a:pt x="572" y="470"/>
                    <a:pt x="573" y="469"/>
                  </a:cubicBezTo>
                  <a:cubicBezTo>
                    <a:pt x="573" y="468"/>
                    <a:pt x="574" y="467"/>
                    <a:pt x="574" y="466"/>
                  </a:cubicBezTo>
                  <a:cubicBezTo>
                    <a:pt x="575" y="465"/>
                    <a:pt x="575" y="464"/>
                    <a:pt x="575" y="463"/>
                  </a:cubicBezTo>
                  <a:cubicBezTo>
                    <a:pt x="576" y="462"/>
                    <a:pt x="576" y="461"/>
                    <a:pt x="576" y="460"/>
                  </a:cubicBezTo>
                  <a:cubicBezTo>
                    <a:pt x="577" y="458"/>
                    <a:pt x="577" y="456"/>
                    <a:pt x="577" y="455"/>
                  </a:cubicBezTo>
                  <a:cubicBezTo>
                    <a:pt x="577" y="453"/>
                    <a:pt x="576" y="450"/>
                    <a:pt x="576" y="448"/>
                  </a:cubicBezTo>
                  <a:cubicBezTo>
                    <a:pt x="576" y="447"/>
                    <a:pt x="575" y="446"/>
                    <a:pt x="575" y="445"/>
                  </a:cubicBezTo>
                  <a:close/>
                  <a:moveTo>
                    <a:pt x="824" y="399"/>
                  </a:moveTo>
                  <a:lnTo>
                    <a:pt x="824" y="399"/>
                  </a:lnTo>
                  <a:cubicBezTo>
                    <a:pt x="818" y="402"/>
                    <a:pt x="811" y="406"/>
                    <a:pt x="804" y="409"/>
                  </a:cubicBezTo>
                  <a:cubicBezTo>
                    <a:pt x="764" y="428"/>
                    <a:pt x="709" y="438"/>
                    <a:pt x="650" y="438"/>
                  </a:cubicBezTo>
                  <a:cubicBezTo>
                    <a:pt x="634" y="438"/>
                    <a:pt x="619" y="438"/>
                    <a:pt x="605" y="436"/>
                  </a:cubicBezTo>
                  <a:cubicBezTo>
                    <a:pt x="606" y="442"/>
                    <a:pt x="608" y="448"/>
                    <a:pt x="608" y="455"/>
                  </a:cubicBezTo>
                  <a:cubicBezTo>
                    <a:pt x="607" y="475"/>
                    <a:pt x="598" y="492"/>
                    <a:pt x="583" y="506"/>
                  </a:cubicBezTo>
                  <a:cubicBezTo>
                    <a:pt x="604" y="510"/>
                    <a:pt x="626" y="512"/>
                    <a:pt x="650" y="512"/>
                  </a:cubicBezTo>
                  <a:cubicBezTo>
                    <a:pt x="706" y="512"/>
                    <a:pt x="756" y="501"/>
                    <a:pt x="791" y="485"/>
                  </a:cubicBezTo>
                  <a:cubicBezTo>
                    <a:pt x="827" y="469"/>
                    <a:pt x="844" y="448"/>
                    <a:pt x="843" y="432"/>
                  </a:cubicBezTo>
                  <a:cubicBezTo>
                    <a:pt x="844" y="422"/>
                    <a:pt x="838" y="410"/>
                    <a:pt x="824" y="399"/>
                  </a:cubicBezTo>
                  <a:close/>
                </a:path>
              </a:pathLst>
            </a:custGeom>
            <a:solidFill>
              <a:srgbClr val="2236A8"/>
            </a:solidFill>
            <a:ln w="9525">
              <a:noFill/>
            </a:ln>
          </p:spPr>
          <p:txBody>
            <a:bodyPr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6092"/>
                </a:solidFill>
                <a:effectLst/>
                <a:highlight>
                  <a:srgbClr val="000000">
                    <a:alpha val="0"/>
                  </a:srgbClr>
                </a:highlight>
                <a:uLnTx/>
                <a:uFillTx/>
                <a:latin typeface="Calibri" panose="020F0502020204030204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06070" y="219075"/>
            <a:ext cx="10156825" cy="491490"/>
          </a:xfr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</a:t>
            </a: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的核心</a:t>
            </a: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优势</a:t>
            </a:r>
            <a:endParaRPr lang="zh-CN" altLang="en-US" sz="2600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1550988" y="1844675"/>
            <a:ext cx="7489825" cy="47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lv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x-none" altLang="x-none" sz="2800"/>
          </a:p>
        </p:txBody>
      </p:sp>
      <p:sp>
        <p:nvSpPr>
          <p:cNvPr id="71691" name="未知"/>
          <p:cNvSpPr>
            <a:spLocks noChangeArrowheads="1"/>
          </p:cNvSpPr>
          <p:nvPr/>
        </p:nvSpPr>
        <p:spPr bwMode="auto">
          <a:xfrm>
            <a:off x="5956300" y="3808730"/>
            <a:ext cx="1833880" cy="1811655"/>
          </a:xfrm>
          <a:custGeom>
            <a:avLst/>
            <a:gdLst>
              <a:gd name="T0" fmla="*/ 0 w 3200"/>
              <a:gd name="T1" fmla="*/ 2147483646 h 3413"/>
              <a:gd name="T2" fmla="*/ 0 w 3200"/>
              <a:gd name="T3" fmla="*/ 2147483646 h 3413"/>
              <a:gd name="T4" fmla="*/ 2147483646 w 3200"/>
              <a:gd name="T5" fmla="*/ 0 h 3413"/>
              <a:gd name="T6" fmla="*/ 2147483646 w 3200"/>
              <a:gd name="T7" fmla="*/ 0 h 3413"/>
              <a:gd name="T8" fmla="*/ 2147483646 w 3200"/>
              <a:gd name="T9" fmla="*/ 0 h 3413"/>
              <a:gd name="T10" fmla="*/ 0 w 3200"/>
              <a:gd name="T11" fmla="*/ 2147483646 h 3413"/>
              <a:gd name="T12" fmla="*/ 0 w 3200"/>
              <a:gd name="T13" fmla="*/ 2147483646 h 34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200" h="3413">
                <a:moveTo>
                  <a:pt x="0" y="136"/>
                </a:moveTo>
                <a:lnTo>
                  <a:pt x="0" y="3413"/>
                </a:lnTo>
                <a:cubicBezTo>
                  <a:pt x="1767" y="3413"/>
                  <a:pt x="3200" y="1885"/>
                  <a:pt x="3200" y="0"/>
                </a:cubicBezTo>
                <a:cubicBezTo>
                  <a:pt x="3200" y="0"/>
                  <a:pt x="3200" y="0"/>
                  <a:pt x="3200" y="0"/>
                </a:cubicBezTo>
                <a:lnTo>
                  <a:pt x="128" y="0"/>
                </a:lnTo>
                <a:cubicBezTo>
                  <a:pt x="128" y="75"/>
                  <a:pt x="70" y="136"/>
                  <a:pt x="0" y="136"/>
                </a:cubicBezTo>
                <a:cubicBezTo>
                  <a:pt x="0" y="136"/>
                  <a:pt x="0" y="136"/>
                  <a:pt x="0" y="136"/>
                </a:cubicBezTo>
                <a:close/>
              </a:path>
            </a:pathLst>
          </a:cu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71692" name="未知"/>
          <p:cNvSpPr>
            <a:spLocks noChangeArrowheads="1"/>
          </p:cNvSpPr>
          <p:nvPr/>
        </p:nvSpPr>
        <p:spPr bwMode="auto">
          <a:xfrm>
            <a:off x="5956300" y="1896110"/>
            <a:ext cx="1833880" cy="1812925"/>
          </a:xfrm>
          <a:custGeom>
            <a:avLst/>
            <a:gdLst>
              <a:gd name="T0" fmla="*/ 2147483646 w 3200"/>
              <a:gd name="T1" fmla="*/ 2147483646 h 3414"/>
              <a:gd name="T2" fmla="*/ 2147483646 w 3200"/>
              <a:gd name="T3" fmla="*/ 2147483646 h 3414"/>
              <a:gd name="T4" fmla="*/ 0 w 3200"/>
              <a:gd name="T5" fmla="*/ 0 h 3414"/>
              <a:gd name="T6" fmla="*/ 0 w 3200"/>
              <a:gd name="T7" fmla="*/ 0 h 3414"/>
              <a:gd name="T8" fmla="*/ 0 w 3200"/>
              <a:gd name="T9" fmla="*/ 2147483646 h 3414"/>
              <a:gd name="T10" fmla="*/ 2147483646 w 3200"/>
              <a:gd name="T11" fmla="*/ 2147483646 h 3414"/>
              <a:gd name="T12" fmla="*/ 2147483646 w 3200"/>
              <a:gd name="T13" fmla="*/ 2147483646 h 341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200" h="3414">
                <a:moveTo>
                  <a:pt x="128" y="3414"/>
                </a:moveTo>
                <a:lnTo>
                  <a:pt x="3200" y="3414"/>
                </a:lnTo>
                <a:cubicBezTo>
                  <a:pt x="3200" y="1529"/>
                  <a:pt x="1767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3277"/>
                </a:lnTo>
                <a:cubicBezTo>
                  <a:pt x="70" y="3277"/>
                  <a:pt x="128" y="3338"/>
                  <a:pt x="128" y="3414"/>
                </a:cubicBezTo>
                <a:cubicBezTo>
                  <a:pt x="128" y="3414"/>
                  <a:pt x="128" y="3414"/>
                  <a:pt x="128" y="3414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71693" name="未知"/>
          <p:cNvSpPr>
            <a:spLocks noChangeArrowheads="1"/>
          </p:cNvSpPr>
          <p:nvPr/>
        </p:nvSpPr>
        <p:spPr bwMode="auto">
          <a:xfrm>
            <a:off x="4034790" y="1896110"/>
            <a:ext cx="1800225" cy="1781175"/>
          </a:xfrm>
          <a:custGeom>
            <a:avLst/>
            <a:gdLst>
              <a:gd name="T0" fmla="*/ 2147483646 w 3200"/>
              <a:gd name="T1" fmla="*/ 2147483646 h 3414"/>
              <a:gd name="T2" fmla="*/ 2147483646 w 3200"/>
              <a:gd name="T3" fmla="*/ 0 h 3414"/>
              <a:gd name="T4" fmla="*/ 0 w 3200"/>
              <a:gd name="T5" fmla="*/ 2147483646 h 3414"/>
              <a:gd name="T6" fmla="*/ 0 w 3200"/>
              <a:gd name="T7" fmla="*/ 2147483646 h 3414"/>
              <a:gd name="T8" fmla="*/ 2147483646 w 3200"/>
              <a:gd name="T9" fmla="*/ 2147483646 h 3414"/>
              <a:gd name="T10" fmla="*/ 2147483646 w 3200"/>
              <a:gd name="T11" fmla="*/ 2147483646 h 3414"/>
              <a:gd name="T12" fmla="*/ 2147483646 w 3200"/>
              <a:gd name="T13" fmla="*/ 2147483646 h 341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200" h="3414">
                <a:moveTo>
                  <a:pt x="3200" y="3277"/>
                </a:moveTo>
                <a:lnTo>
                  <a:pt x="3200" y="0"/>
                </a:lnTo>
                <a:cubicBezTo>
                  <a:pt x="1432" y="0"/>
                  <a:pt x="0" y="1529"/>
                  <a:pt x="0" y="3414"/>
                </a:cubicBezTo>
                <a:cubicBezTo>
                  <a:pt x="0" y="3414"/>
                  <a:pt x="0" y="3414"/>
                  <a:pt x="0" y="3414"/>
                </a:cubicBezTo>
                <a:lnTo>
                  <a:pt x="3072" y="3414"/>
                </a:lnTo>
                <a:cubicBezTo>
                  <a:pt x="3072" y="3338"/>
                  <a:pt x="3129" y="3277"/>
                  <a:pt x="3200" y="3277"/>
                </a:cubicBezTo>
                <a:cubicBezTo>
                  <a:pt x="3200" y="3277"/>
                  <a:pt x="3200" y="3277"/>
                  <a:pt x="3200" y="3277"/>
                </a:cubicBezTo>
                <a:close/>
              </a:path>
            </a:pathLst>
          </a:custGeom>
          <a:gradFill flip="none" rotWithShape="1">
            <a:gsLst>
              <a:gs pos="55000">
                <a:srgbClr val="023EB6"/>
              </a:gs>
              <a:gs pos="0">
                <a:srgbClr val="2835B6"/>
              </a:gs>
              <a:gs pos="99000">
                <a:srgbClr val="7490FE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71694" name="Text Box 11"/>
          <p:cNvSpPr>
            <a:spLocks noChangeArrowheads="1"/>
          </p:cNvSpPr>
          <p:nvPr/>
        </p:nvSpPr>
        <p:spPr bwMode="auto">
          <a:xfrm>
            <a:off x="4674870" y="2756535"/>
            <a:ext cx="777240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b="1" baseline="-25000">
                <a:solidFill>
                  <a:srgbClr val="FFFFFF"/>
                </a:solidFill>
                <a:latin typeface="HY견고딕" charset="0"/>
                <a:ea typeface="微软雅黑" panose="020B0503020204020204" charset="-122"/>
                <a:sym typeface="HY견고딕" charset="0"/>
              </a:rPr>
              <a:t>高</a:t>
            </a:r>
            <a:r>
              <a:rPr lang="zh-CN" altLang="en-US" sz="2400" b="1" baseline="-25000">
                <a:solidFill>
                  <a:srgbClr val="FFFFFF"/>
                </a:solidFill>
                <a:latin typeface="HY견고딕" charset="0"/>
                <a:ea typeface="微软雅黑" panose="020B0503020204020204" charset="-122"/>
                <a:sym typeface="HY견고딕" charset="0"/>
              </a:rPr>
              <a:t>效率</a:t>
            </a:r>
            <a:endParaRPr lang="zh-CN" altLang="en-US" sz="2400" b="1" baseline="-25000">
              <a:solidFill>
                <a:srgbClr val="FFFFFF"/>
              </a:solidFill>
              <a:latin typeface="HY견고딕" charset="0"/>
              <a:ea typeface="微软雅黑" panose="020B0503020204020204" charset="-122"/>
              <a:sym typeface="HY견고딕" charset="0"/>
            </a:endParaRPr>
          </a:p>
        </p:txBody>
      </p:sp>
      <p:sp>
        <p:nvSpPr>
          <p:cNvPr id="71695" name="未知"/>
          <p:cNvSpPr>
            <a:spLocks noChangeArrowheads="1"/>
          </p:cNvSpPr>
          <p:nvPr/>
        </p:nvSpPr>
        <p:spPr bwMode="auto">
          <a:xfrm>
            <a:off x="4034790" y="3782060"/>
            <a:ext cx="1800225" cy="1837690"/>
          </a:xfrm>
          <a:custGeom>
            <a:avLst/>
            <a:gdLst>
              <a:gd name="T0" fmla="*/ 2147483646 w 3200"/>
              <a:gd name="T1" fmla="*/ 0 h 3413"/>
              <a:gd name="T2" fmla="*/ 0 w 3200"/>
              <a:gd name="T3" fmla="*/ 0 h 3413"/>
              <a:gd name="T4" fmla="*/ 2147483646 w 3200"/>
              <a:gd name="T5" fmla="*/ 2147483646 h 3413"/>
              <a:gd name="T6" fmla="*/ 2147483646 w 3200"/>
              <a:gd name="T7" fmla="*/ 2147483646 h 3413"/>
              <a:gd name="T8" fmla="*/ 2147483646 w 3200"/>
              <a:gd name="T9" fmla="*/ 2147483646 h 3413"/>
              <a:gd name="T10" fmla="*/ 2147483646 w 3200"/>
              <a:gd name="T11" fmla="*/ 0 h 3413"/>
              <a:gd name="T12" fmla="*/ 2147483646 w 3200"/>
              <a:gd name="T13" fmla="*/ 0 h 34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200" h="3413">
                <a:moveTo>
                  <a:pt x="3072" y="0"/>
                </a:moveTo>
                <a:lnTo>
                  <a:pt x="0" y="0"/>
                </a:lnTo>
                <a:cubicBezTo>
                  <a:pt x="0" y="1885"/>
                  <a:pt x="1432" y="3413"/>
                  <a:pt x="3200" y="3413"/>
                </a:cubicBezTo>
                <a:cubicBezTo>
                  <a:pt x="3200" y="3413"/>
                  <a:pt x="3200" y="3413"/>
                  <a:pt x="3200" y="3413"/>
                </a:cubicBezTo>
                <a:lnTo>
                  <a:pt x="3200" y="136"/>
                </a:lnTo>
                <a:cubicBezTo>
                  <a:pt x="3129" y="136"/>
                  <a:pt x="3072" y="75"/>
                  <a:pt x="3072" y="0"/>
                </a:cubicBezTo>
                <a:cubicBezTo>
                  <a:pt x="3072" y="0"/>
                  <a:pt x="3072" y="0"/>
                  <a:pt x="3072" y="0"/>
                </a:cubicBezTo>
                <a:close/>
              </a:path>
            </a:pathLst>
          </a:custGeom>
          <a:gradFill>
            <a:gsLst>
              <a:gs pos="50000">
                <a:schemeClr val="accent6"/>
              </a:gs>
              <a:gs pos="0">
                <a:schemeClr val="accent6">
                  <a:lumMod val="25000"/>
                  <a:lumOff val="75000"/>
                </a:schemeClr>
              </a:gs>
              <a:gs pos="100000">
                <a:schemeClr val="accent6">
                  <a:lumMod val="85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71696" name="Text Box 14"/>
          <p:cNvSpPr>
            <a:spLocks noChangeArrowheads="1"/>
          </p:cNvSpPr>
          <p:nvPr/>
        </p:nvSpPr>
        <p:spPr bwMode="auto">
          <a:xfrm>
            <a:off x="6367780" y="4360545"/>
            <a:ext cx="777240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b="1" baseline="-25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高</a:t>
            </a:r>
            <a:r>
              <a:rPr lang="zh-CN" altLang="en-US" sz="2400" b="1" baseline="-25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可用</a:t>
            </a:r>
            <a:endParaRPr lang="zh-CN" altLang="en-US" sz="2400" b="1" baseline="-25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697" name="未知"/>
          <p:cNvSpPr>
            <a:spLocks noChangeArrowheads="1"/>
          </p:cNvSpPr>
          <p:nvPr/>
        </p:nvSpPr>
        <p:spPr bwMode="auto">
          <a:xfrm>
            <a:off x="5233670" y="3099435"/>
            <a:ext cx="1322070" cy="1304290"/>
          </a:xfrm>
          <a:custGeom>
            <a:avLst/>
            <a:gdLst>
              <a:gd name="T0" fmla="*/ 0 w 936"/>
              <a:gd name="T1" fmla="*/ 2147483646 h 929"/>
              <a:gd name="T2" fmla="*/ 2147483646 w 936"/>
              <a:gd name="T3" fmla="*/ 0 h 929"/>
              <a:gd name="T4" fmla="*/ 2147483646 w 936"/>
              <a:gd name="T5" fmla="*/ 2147483646 h 929"/>
              <a:gd name="T6" fmla="*/ 2147483646 w 936"/>
              <a:gd name="T7" fmla="*/ 2147483646 h 929"/>
              <a:gd name="T8" fmla="*/ 2147483646 w 936"/>
              <a:gd name="T9" fmla="*/ 2147483646 h 929"/>
              <a:gd name="T10" fmla="*/ 0 w 936"/>
              <a:gd name="T11" fmla="*/ 2147483646 h 9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36" h="929">
                <a:moveTo>
                  <a:pt x="0" y="465"/>
                </a:moveTo>
                <a:cubicBezTo>
                  <a:pt x="0" y="208"/>
                  <a:pt x="210" y="0"/>
                  <a:pt x="468" y="0"/>
                </a:cubicBezTo>
                <a:cubicBezTo>
                  <a:pt x="726" y="0"/>
                  <a:pt x="936" y="208"/>
                  <a:pt x="936" y="465"/>
                </a:cubicBezTo>
                <a:cubicBezTo>
                  <a:pt x="936" y="465"/>
                  <a:pt x="936" y="465"/>
                  <a:pt x="936" y="465"/>
                </a:cubicBezTo>
                <a:cubicBezTo>
                  <a:pt x="936" y="721"/>
                  <a:pt x="726" y="929"/>
                  <a:pt x="468" y="929"/>
                </a:cubicBezTo>
                <a:cubicBezTo>
                  <a:pt x="210" y="929"/>
                  <a:pt x="0" y="721"/>
                  <a:pt x="0" y="465"/>
                </a:cubicBezTo>
              </a:path>
            </a:pathLst>
          </a:custGeom>
          <a:solidFill>
            <a:srgbClr val="3DB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71698" name="Text Box 17"/>
          <p:cNvSpPr>
            <a:spLocks noChangeArrowheads="1"/>
          </p:cNvSpPr>
          <p:nvPr/>
        </p:nvSpPr>
        <p:spPr bwMode="auto">
          <a:xfrm>
            <a:off x="5544185" y="3421380"/>
            <a:ext cx="77724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3600" b="1" baseline="-25000">
                <a:solidFill>
                  <a:schemeClr val="bg1"/>
                </a:solidFill>
                <a:latin typeface="HY견고딕" charset="0"/>
                <a:ea typeface="微软雅黑" panose="020B0503020204020204" charset="-122"/>
                <a:sym typeface="HY견고딕" charset="0"/>
              </a:rPr>
              <a:t>优势</a:t>
            </a:r>
            <a:endParaRPr lang="zh-CN" altLang="en-US" sz="3600" b="1" baseline="-25000">
              <a:solidFill>
                <a:schemeClr val="bg1"/>
              </a:solidFill>
              <a:latin typeface="HY견고딕" charset="0"/>
              <a:ea typeface="微软雅黑" panose="020B0503020204020204" charset="-122"/>
              <a:sym typeface="HY견고딕" charset="0"/>
            </a:endParaRPr>
          </a:p>
        </p:txBody>
      </p:sp>
      <p:sp>
        <p:nvSpPr>
          <p:cNvPr id="71699" name="Text Box 18"/>
          <p:cNvSpPr>
            <a:spLocks noChangeArrowheads="1"/>
          </p:cNvSpPr>
          <p:nvPr/>
        </p:nvSpPr>
        <p:spPr bwMode="auto">
          <a:xfrm>
            <a:off x="4674870" y="4382135"/>
            <a:ext cx="777240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b="1" baseline="-25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高</a:t>
            </a:r>
            <a:r>
              <a:rPr lang="zh-CN" altLang="en-US" sz="2400" b="1" baseline="-25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仿生</a:t>
            </a:r>
            <a:endParaRPr lang="zh-CN" altLang="en-US" sz="2400" b="1" baseline="-25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700" name="Text Box 20"/>
          <p:cNvSpPr>
            <a:spLocks noChangeArrowheads="1"/>
          </p:cNvSpPr>
          <p:nvPr/>
        </p:nvSpPr>
        <p:spPr bwMode="auto">
          <a:xfrm>
            <a:off x="6405245" y="2768600"/>
            <a:ext cx="1161415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b="1" baseline="-25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高精度</a:t>
            </a:r>
            <a:endParaRPr lang="zh-CN" altLang="en-US" sz="2400" b="1" baseline="-25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3984" name="TextBox 52"/>
          <p:cNvSpPr>
            <a:spLocks noChangeArrowheads="1"/>
          </p:cNvSpPr>
          <p:nvPr/>
        </p:nvSpPr>
        <p:spPr bwMode="auto">
          <a:xfrm>
            <a:off x="853678" y="1606715"/>
            <a:ext cx="332660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随时支撑上万并发服务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支持百万级拨打量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高灵活自定义外呼策略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全自动外呼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拨打、信息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收集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3985" name="TextBox 52"/>
          <p:cNvSpPr>
            <a:spLocks noChangeArrowheads="1"/>
          </p:cNvSpPr>
          <p:nvPr/>
        </p:nvSpPr>
        <p:spPr bwMode="auto">
          <a:xfrm>
            <a:off x="8022590" y="1635760"/>
            <a:ext cx="363601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沉淀20+行业语义，海量语料积累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华文黑体" panose="0201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黑体" panose="02010600040101010101" charset="-122"/>
              </a:rPr>
              <a:t>语音识别准确率大于95%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华文黑体" panose="0201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黑体" panose="02010600040101010101" charset="-122"/>
              </a:rPr>
              <a:t>自然语言理解准确率大于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华文黑体" panose="02010600040101010101" charset="-122"/>
              </a:rPr>
              <a:t>96%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华文黑体" panose="0201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支持自主学习，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上下文多轮对话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华文黑体" panose="02010600040101010101" charset="-122"/>
            </a:endParaRPr>
          </a:p>
        </p:txBody>
      </p:sp>
      <p:sp>
        <p:nvSpPr>
          <p:cNvPr id="83986" name="TextBox 52"/>
          <p:cNvSpPr>
            <a:spLocks noChangeArrowheads="1"/>
          </p:cNvSpPr>
          <p:nvPr/>
        </p:nvSpPr>
        <p:spPr bwMode="auto">
          <a:xfrm>
            <a:off x="944483" y="4577557"/>
            <a:ext cx="31781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华文黑体" panose="02010600040101010101" charset="-122"/>
              </a:rPr>
              <a:t>多音色选择，支持真人录音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华文黑体" panose="0201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发音高度拟人、自然流畅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支持打断、停顿、抢话设置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None/>
            </a:pP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3987" name="TextBox 52"/>
          <p:cNvSpPr>
            <a:spLocks noChangeArrowheads="1"/>
          </p:cNvSpPr>
          <p:nvPr/>
        </p:nvSpPr>
        <p:spPr bwMode="auto">
          <a:xfrm>
            <a:off x="8093710" y="4577715"/>
            <a:ext cx="296481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华文黑体" panose="02010600040101010101" charset="-122"/>
              </a:rPr>
              <a:t>呼叫任务监控、数据概览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华文黑体" panose="0201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华文黑体" panose="02010600040101010101" charset="-122"/>
              </a:rPr>
              <a:t>报表自定义设置、隐私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华文黑体" panose="02010600040101010101" charset="-122"/>
              </a:rPr>
              <a:t>保障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华文黑体" panose="0201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华文黑体" panose="02010600040101010101" charset="-122"/>
              </a:rPr>
              <a:t>用户意向、数据挖掘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华文黑体" panose="02010600040101010101" charset="-122"/>
            </a:endParaRPr>
          </a:p>
          <a:p>
            <a:pPr marL="285750" indent="-285750">
              <a:lnSpc>
                <a:spcPct val="150000"/>
              </a:lnSpc>
              <a:buClr>
                <a:srgbClr val="1839B6"/>
              </a:buClr>
              <a:buSzPct val="70000"/>
              <a:buFont typeface="Wingdings" panose="05000000000000000000" charset="0"/>
              <a:buChar char="n"/>
            </a:pP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华文黑体" panose="02010600040101010101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69"/>
          <p:cNvSpPr/>
          <p:nvPr>
            <p:custDataLst>
              <p:tags r:id="rId1"/>
            </p:custDataLst>
          </p:nvPr>
        </p:nvSpPr>
        <p:spPr bwMode="auto">
          <a:xfrm>
            <a:off x="1031399" y="1150462"/>
            <a:ext cx="500856" cy="500856"/>
          </a:xfrm>
          <a:prstGeom prst="ellipse">
            <a:avLst/>
          </a:prstGeom>
          <a:solidFill>
            <a:srgbClr val="2941B3"/>
          </a:solidFill>
          <a:ln>
            <a:noFill/>
          </a:ln>
          <a:effectLst>
            <a:outerShdw blurRad="355600" dist="228600" dir="3931666" algn="ctr" rotWithShape="0">
              <a:srgbClr val="9DC3E6">
                <a:alpha val="2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7000" tIns="127000" rIns="127000" bIns="127000"/>
          <a:lstStyle>
            <a:defPPr>
              <a:defRPr lang="zh-CN"/>
            </a:defPPr>
            <a:lvl1pPr algn="l" defTabSz="18288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457200" algn="l" defTabSz="18288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914400" algn="l" defTabSz="18288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371600" algn="l" defTabSz="18288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1828800" algn="l" defTabSz="18288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eaLnBrk="1">
              <a:defRPr/>
            </a:pPr>
            <a:endParaRPr lang="zh-CN" altLang="zh-CN" sz="2000" spc="-75">
              <a:ea typeface="微软雅黑 Light" panose="020B0502040204020203" pitchFamily="34" charset="-122"/>
            </a:endParaRPr>
          </a:p>
        </p:txBody>
      </p:sp>
      <p:sp>
        <p:nvSpPr>
          <p:cNvPr id="16" name="标题 2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06070" y="219075"/>
            <a:ext cx="10156825" cy="491490"/>
          </a:xfr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外呼基础配置</a:t>
            </a:r>
            <a:endParaRPr lang="zh-CN" altLang="en-US" sz="2600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370" y="2689860"/>
            <a:ext cx="2815590" cy="39897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组合 22"/>
          <p:cNvGrpSpPr/>
          <p:nvPr/>
        </p:nvGrpSpPr>
        <p:grpSpPr>
          <a:xfrm>
            <a:off x="680720" y="2778760"/>
            <a:ext cx="6677025" cy="3658870"/>
            <a:chOff x="844" y="3598"/>
            <a:chExt cx="10963" cy="592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" y="3598"/>
              <a:ext cx="10424" cy="592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949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2" y="3685"/>
              <a:ext cx="3465" cy="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rcRect l="24863" t="2269" r="-822"/>
            <a:stretch>
              <a:fillRect/>
            </a:stretch>
          </p:blipFill>
          <p:spPr>
            <a:xfrm>
              <a:off x="8477" y="3812"/>
              <a:ext cx="3170" cy="3107"/>
            </a:xfrm>
            <a:prstGeom prst="ellipse">
              <a:avLst/>
            </a:prstGeom>
          </p:spPr>
        </p:pic>
      </p:grpSp>
      <p:sp>
        <p:nvSpPr>
          <p:cNvPr id="11" name="Oval 69"/>
          <p:cNvSpPr/>
          <p:nvPr>
            <p:custDataLst>
              <p:tags r:id="rId7"/>
            </p:custDataLst>
          </p:nvPr>
        </p:nvSpPr>
        <p:spPr bwMode="auto">
          <a:xfrm>
            <a:off x="7662704" y="1254602"/>
            <a:ext cx="500856" cy="500856"/>
          </a:xfrm>
          <a:prstGeom prst="ellipse">
            <a:avLst/>
          </a:prstGeom>
          <a:solidFill>
            <a:srgbClr val="2941B3"/>
          </a:solidFill>
          <a:ln>
            <a:noFill/>
          </a:ln>
          <a:effectLst>
            <a:outerShdw blurRad="355600" dist="228600" dir="3931666" algn="ctr" rotWithShape="0">
              <a:srgbClr val="9DC3E6">
                <a:alpha val="2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7000" tIns="127000" rIns="127000" bIns="127000"/>
          <a:lstStyle>
            <a:defPPr>
              <a:defRPr lang="zh-CN"/>
            </a:defPPr>
            <a:lvl1pPr algn="l" defTabSz="18288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457200" algn="l" defTabSz="18288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914400" algn="l" defTabSz="18288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371600" algn="l" defTabSz="18288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1828800" algn="l" defTabSz="18288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eaLnBrk="1">
              <a:defRPr/>
            </a:pPr>
            <a:endParaRPr lang="zh-CN" altLang="zh-CN" sz="2000" spc="-75">
              <a:ea typeface="微软雅黑 Light" panose="020B0502040204020203" pitchFamily="34" charset="-122"/>
            </a:endParaRPr>
          </a:p>
        </p:txBody>
      </p:sp>
      <p:sp>
        <p:nvSpPr>
          <p:cNvPr id="12" name="Rectangle 13"/>
          <p:cNvSpPr/>
          <p:nvPr>
            <p:custDataLst>
              <p:tags r:id="rId8"/>
            </p:custDataLst>
          </p:nvPr>
        </p:nvSpPr>
        <p:spPr bwMode="auto">
          <a:xfrm>
            <a:off x="8308340" y="1515110"/>
            <a:ext cx="3989070" cy="92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支持多并发分配、外显号</a:t>
            </a: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选择</a:t>
            </a:r>
            <a:endParaRPr lang="zh-CN" altLang="en-US" sz="1400">
              <a:solidFill>
                <a:srgbClr val="53535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  <a:p>
            <a:pPr ea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呼叫名单上传</a:t>
            </a:r>
            <a:r>
              <a:rPr lang="en-US" altLang="zh-CN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/API</a:t>
            </a: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传输、</a:t>
            </a: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自定义拨打时间</a:t>
            </a:r>
            <a:endParaRPr lang="zh-CN" altLang="en-US" sz="1400">
              <a:solidFill>
                <a:srgbClr val="53535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  <a:p>
            <a:pPr ea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呼叫策略（顺呼、重呼、短信）、黑名单</a:t>
            </a: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过滤</a:t>
            </a:r>
            <a:endParaRPr lang="zh-CN" altLang="en-US" sz="1400">
              <a:solidFill>
                <a:srgbClr val="53535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sp>
        <p:nvSpPr>
          <p:cNvPr id="14" name="矩形 6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308023" y="1193483"/>
            <a:ext cx="15582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外呼任务建立</a:t>
            </a:r>
            <a:endParaRPr lang="zh-CN" altLang="en-US" sz="1800" b="1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pic>
        <p:nvPicPr>
          <p:cNvPr id="17" name="图片 6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67" y="135223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3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19397" y="1651635"/>
            <a:ext cx="3937484" cy="92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外呼机器人配置、管理、</a:t>
            </a: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发布</a:t>
            </a:r>
            <a:endParaRPr lang="zh-CN" altLang="en-US" sz="1400">
              <a:solidFill>
                <a:srgbClr val="53535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  <a:p>
            <a:pPr ea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可设置机器人识别模型及</a:t>
            </a: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合成音</a:t>
            </a:r>
            <a:endParaRPr lang="zh-CN" altLang="en-US" sz="1400">
              <a:solidFill>
                <a:srgbClr val="53535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ea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开场白流程</a:t>
            </a:r>
            <a:r>
              <a:rPr lang="zh-CN" altLang="en-US" sz="1400">
                <a:solidFill>
                  <a:srgbClr val="5353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设置</a:t>
            </a:r>
            <a:endParaRPr lang="zh-CN" altLang="en-US" sz="1400">
              <a:solidFill>
                <a:srgbClr val="53535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sp>
        <p:nvSpPr>
          <p:cNvPr id="20" name="矩形 4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496378" y="1193642"/>
            <a:ext cx="1787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marL="6858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25146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29718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34290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3886200" indent="-228600" defTabSz="182880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外呼机器人</a:t>
            </a:r>
            <a:r>
              <a:rPr lang="zh-CN" altLang="en-US" sz="1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苹方-简" panose="020B0400000000000000" charset="-122"/>
              </a:rPr>
              <a:t>管理</a:t>
            </a:r>
            <a:endParaRPr lang="zh-CN" altLang="en-US" sz="1800" b="1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苹方-简" panose="020B0400000000000000" charset="-122"/>
            </a:endParaRPr>
          </a:p>
        </p:txBody>
      </p:sp>
      <p:pic>
        <p:nvPicPr>
          <p:cNvPr id="22" name="图片 1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286193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2"/>
          <p:cNvSpPr/>
          <p:nvPr>
            <p:custDataLst>
              <p:tags r:id="rId1"/>
            </p:custDataLst>
          </p:nvPr>
        </p:nvSpPr>
        <p:spPr>
          <a:xfrm>
            <a:off x="391160" y="217805"/>
            <a:ext cx="3279775" cy="490220"/>
          </a:xfrm>
          <a:prstGeom prst="rect">
            <a:avLst/>
          </a:prstGeom>
          <a:noFill/>
          <a:ln w="9525">
            <a:noFill/>
          </a:ln>
        </p:spPr>
        <p:txBody>
          <a:bodyPr wrap="squar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任务流程管理</a:t>
            </a:r>
            <a:endParaRPr lang="zh-CN" altLang="en-US" sz="2600" b="1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7" name="Shape 703"/>
          <p:cNvSpPr txBox="1"/>
          <p:nvPr/>
        </p:nvSpPr>
        <p:spPr>
          <a:xfrm>
            <a:off x="483870" y="1019175"/>
            <a:ext cx="3121025" cy="1487170"/>
          </a:xfrm>
          <a:prstGeom prst="rect">
            <a:avLst/>
          </a:prstGeom>
          <a:noFill/>
          <a:ln>
            <a:noFill/>
          </a:ln>
        </p:spPr>
        <p:txBody>
          <a:bodyPr lIns="91384" tIns="45685" rIns="91384" bIns="45685" anchor="t" anchorCtr="0">
            <a:noAutofit/>
          </a:bodyPr>
          <a:p>
            <a:pPr marL="285750" indent="-285750" algn="l" defTabSz="914400">
              <a:lnSpc>
                <a:spcPct val="13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400" b="1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可视化流程配置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：支持话术中插入变量、收集客户标签、发送短信；支持客户打断、未听清、未识别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等多种异常处理和话术配置；</a:t>
            </a:r>
            <a:endParaRPr lang="zh-CN" altLang="en-US" sz="14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rPr>
              <a:t>实时调测：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rPr>
              <a:t>非技术背景的用户也能快速上手，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rPr>
              <a:t>实时调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rPr>
              <a:t>测，发现问题，及时修正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丰富的节点类型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：支持开始、机器、判断、跳转、结束等多种节点类型，适用各种复杂场景；</a:t>
            </a:r>
            <a:endParaRPr lang="zh-CN" altLang="en-US" sz="14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14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400" b="1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rPr>
              <a:t>细颗粒度管理：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rPr>
              <a:t>节点支持转人工、短信发送、打断、静默时长、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IVR按键、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rPr>
              <a:t>停顿时长、静默超时、计算公式、连续</a:t>
            </a:r>
            <a:r>
              <a:rPr lang="zh-CN" altLang="en-US" sz="1400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/>
              </a:rPr>
              <a:t>命中等细节设置</a:t>
            </a:r>
            <a:endParaRPr lang="zh-CN" altLang="en-US" sz="14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Calibri" panose="020F05020202040302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1400" kern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Calibri" panose="020F05020202040302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预置流程模板：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积累海量行业业务模板，企业可开箱即用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95" y="1565275"/>
            <a:ext cx="8314055" cy="477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object 34"/>
          <p:cNvSpPr/>
          <p:nvPr>
            <p:custDataLst>
              <p:tags r:id="rId1"/>
            </p:custDataLst>
          </p:nvPr>
        </p:nvSpPr>
        <p:spPr>
          <a:xfrm>
            <a:off x="6992620" y="2675890"/>
            <a:ext cx="3602990" cy="766445"/>
          </a:xfrm>
          <a:custGeom>
            <a:avLst/>
            <a:gdLst/>
            <a:ahLst/>
            <a:cxnLst/>
            <a:rect l="l" t="t" r="r" b="b"/>
            <a:pathLst>
              <a:path w="4002405" h="1158875">
                <a:moveTo>
                  <a:pt x="3949722" y="0"/>
                </a:moveTo>
                <a:lnTo>
                  <a:pt x="220412" y="0"/>
                </a:lnTo>
                <a:lnTo>
                  <a:pt x="200056" y="4113"/>
                </a:lnTo>
                <a:lnTo>
                  <a:pt x="183449" y="15330"/>
                </a:lnTo>
                <a:lnTo>
                  <a:pt x="172262" y="31968"/>
                </a:lnTo>
                <a:lnTo>
                  <a:pt x="168162" y="52343"/>
                </a:lnTo>
                <a:lnTo>
                  <a:pt x="168162" y="268295"/>
                </a:lnTo>
                <a:lnTo>
                  <a:pt x="0" y="372711"/>
                </a:lnTo>
                <a:lnTo>
                  <a:pt x="168162" y="477388"/>
                </a:lnTo>
                <a:lnTo>
                  <a:pt x="168162" y="1106008"/>
                </a:lnTo>
                <a:lnTo>
                  <a:pt x="172262" y="1126377"/>
                </a:lnTo>
                <a:lnTo>
                  <a:pt x="183449" y="1143012"/>
                </a:lnTo>
                <a:lnTo>
                  <a:pt x="200056" y="1154228"/>
                </a:lnTo>
                <a:lnTo>
                  <a:pt x="220412" y="1158341"/>
                </a:lnTo>
                <a:lnTo>
                  <a:pt x="3949722" y="1158341"/>
                </a:lnTo>
                <a:lnTo>
                  <a:pt x="3970111" y="1154228"/>
                </a:lnTo>
                <a:lnTo>
                  <a:pt x="3986789" y="1143012"/>
                </a:lnTo>
                <a:lnTo>
                  <a:pt x="3998049" y="1126377"/>
                </a:lnTo>
                <a:lnTo>
                  <a:pt x="4002181" y="1106008"/>
                </a:lnTo>
                <a:lnTo>
                  <a:pt x="4002181" y="52343"/>
                </a:lnTo>
                <a:lnTo>
                  <a:pt x="3998049" y="31968"/>
                </a:lnTo>
                <a:lnTo>
                  <a:pt x="3986789" y="15330"/>
                </a:lnTo>
                <a:lnTo>
                  <a:pt x="3970111" y="4113"/>
                </a:lnTo>
                <a:lnTo>
                  <a:pt x="3949722" y="0"/>
                </a:lnTo>
                <a:close/>
              </a:path>
            </a:pathLst>
          </a:custGeom>
          <a:solidFill>
            <a:srgbClr val="2941B3"/>
          </a:solidFill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329055" y="5420995"/>
            <a:ext cx="3179445" cy="585470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p>
            <a:pPr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3"/>
            </p:custDataLst>
          </p:nvPr>
        </p:nvSpPr>
        <p:spPr>
          <a:xfrm>
            <a:off x="1329055" y="4437380"/>
            <a:ext cx="3179445" cy="585470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p>
            <a:pPr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4"/>
            </p:custDataLst>
          </p:nvPr>
        </p:nvSpPr>
        <p:spPr>
          <a:xfrm>
            <a:off x="1329055" y="3453765"/>
            <a:ext cx="3179445" cy="585470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p>
            <a:pPr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1329055" y="2470150"/>
            <a:ext cx="3179445" cy="585470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p>
            <a:pPr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130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>
            <p:custDataLst>
              <p:tags r:id="rId6"/>
            </p:custDataLst>
          </p:nvPr>
        </p:nvSpPr>
        <p:spPr bwMode="auto">
          <a:xfrm>
            <a:off x="391160" y="936625"/>
            <a:ext cx="11538585" cy="922020"/>
          </a:xfrm>
          <a:prstGeom prst="rect">
            <a:avLst/>
          </a:prstGeom>
        </p:spPr>
        <p:txBody>
          <a:bodyPr wrap="square">
            <a:spAutoFit/>
          </a:bodyPr>
          <a:p>
            <a:pPr indent="0" defTabSz="60833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话术中的变量支持TTS（机器合成音）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在支持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真人录音导入、个人音源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复刻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的基础上，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系统内提供四川话、湖南话、陕西话、东北话、河南话及几十余种不同的音色，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可根据业务需要选择。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object 14"/>
          <p:cNvPicPr/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851650" y="2370455"/>
            <a:ext cx="4128770" cy="1200785"/>
          </a:xfrm>
          <a:prstGeom prst="rect">
            <a:avLst/>
          </a:prstGeom>
        </p:spPr>
      </p:pic>
      <p:sp>
        <p:nvSpPr>
          <p:cNvPr id="21" name="object 21"/>
          <p:cNvSpPr txBox="1"/>
          <p:nvPr>
            <p:custDataLst>
              <p:tags r:id="rId9"/>
            </p:custDataLst>
          </p:nvPr>
        </p:nvSpPr>
        <p:spPr>
          <a:xfrm>
            <a:off x="7261225" y="2739390"/>
            <a:ext cx="3037840" cy="568960"/>
          </a:xfrm>
          <a:prstGeom prst="rect">
            <a:avLst/>
          </a:prstGeom>
        </p:spPr>
        <p:txBody>
          <a:bodyPr vert="horz" wrap="square" lIns="0" tIns="91440" rIns="0" bIns="0" rtlCol="0">
            <a:noAutofit/>
          </a:bodyPr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400" spc="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xx</a:t>
            </a:r>
            <a:r>
              <a:rPr sz="1400" spc="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您好，</a:t>
            </a:r>
            <a:endParaRPr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400" spc="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请问您的信用卡</a:t>
            </a:r>
            <a:r>
              <a:rPr lang="zh-CN" sz="1400" spc="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尾号</a:t>
            </a:r>
            <a:r>
              <a:rPr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</a:t>
            </a:r>
            <a:r>
              <a:rPr lang="en-US" sz="1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xxxx</a:t>
            </a:r>
            <a:r>
              <a:rPr sz="1400" spc="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吗？</a:t>
            </a:r>
            <a:endParaRPr sz="1400" spc="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11"/>
          <p:cNvSpPr txBox="1"/>
          <p:nvPr>
            <p:custDataLst>
              <p:tags r:id="rId10"/>
            </p:custDataLst>
          </p:nvPr>
        </p:nvSpPr>
        <p:spPr>
          <a:xfrm>
            <a:off x="1355725" y="2522855"/>
            <a:ext cx="3100705" cy="593090"/>
          </a:xfrm>
          <a:prstGeom prst="rect">
            <a:avLst/>
          </a:prstGeom>
        </p:spPr>
        <p:txBody>
          <a:bodyPr vert="horz" wrap="square" lIns="0" tIns="117475" rIns="0" bIns="0" rtlCol="0">
            <a:noAutofit/>
          </a:bodyPr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600" spc="20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话术支持变量替换,可扩展性更强</a:t>
            </a:r>
            <a:endParaRPr sz="1600" spc="20" dirty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object 21"/>
          <p:cNvSpPr txBox="1"/>
          <p:nvPr>
            <p:custDataLst>
              <p:tags r:id="rId11"/>
            </p:custDataLst>
          </p:nvPr>
        </p:nvSpPr>
        <p:spPr>
          <a:xfrm>
            <a:off x="1417955" y="5587365"/>
            <a:ext cx="1762125" cy="262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 algn="ctr">
              <a:lnSpc>
                <a:spcPct val="100000"/>
              </a:lnSpc>
              <a:spcBef>
                <a:spcPts val="135"/>
              </a:spcBef>
              <a:buFont typeface="Arial" panose="020B0604020202020204"/>
              <a:buNone/>
              <a:tabLst>
                <a:tab pos="482600" algn="l"/>
                <a:tab pos="484505" algn="l"/>
              </a:tabLst>
            </a:pPr>
            <a:r>
              <a:rPr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真人录音</a:t>
            </a:r>
            <a:endParaRPr sz="1600" spc="35" dirty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698615" y="3916045"/>
            <a:ext cx="4359275" cy="2405380"/>
            <a:chOff x="10876" y="6186"/>
            <a:chExt cx="6865" cy="3788"/>
          </a:xfrm>
        </p:grpSpPr>
        <p:sp>
          <p:nvSpPr>
            <p:cNvPr id="36" name="object 24"/>
            <p:cNvSpPr txBox="1"/>
            <p:nvPr>
              <p:custDataLst>
                <p:tags r:id="rId12"/>
              </p:custDataLst>
            </p:nvPr>
          </p:nvSpPr>
          <p:spPr>
            <a:xfrm>
              <a:off x="11097" y="6186"/>
              <a:ext cx="3998" cy="69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-5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活泼女声</a:t>
              </a:r>
              <a:endParaRPr sz="2800" spc="-5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endParaRPr>
            </a:p>
          </p:txBody>
        </p:sp>
        <p:sp>
          <p:nvSpPr>
            <p:cNvPr id="37" name="object 25"/>
            <p:cNvSpPr txBox="1"/>
            <p:nvPr>
              <p:custDataLst>
                <p:tags r:id="rId13"/>
              </p:custDataLst>
            </p:nvPr>
          </p:nvSpPr>
          <p:spPr>
            <a:xfrm>
              <a:off x="14723" y="6186"/>
              <a:ext cx="2019" cy="69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-5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亲和</a:t>
              </a:r>
              <a:endParaRPr sz="2800" spc="-5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endParaRPr>
            </a:p>
          </p:txBody>
        </p:sp>
        <p:sp>
          <p:nvSpPr>
            <p:cNvPr id="38" name="object 26"/>
            <p:cNvSpPr txBox="1"/>
            <p:nvPr>
              <p:custDataLst>
                <p:tags r:id="rId14"/>
              </p:custDataLst>
            </p:nvPr>
          </p:nvSpPr>
          <p:spPr>
            <a:xfrm>
              <a:off x="10876" y="7481"/>
              <a:ext cx="2679" cy="89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3600" spc="-5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沉稳</a:t>
              </a:r>
              <a:endParaRPr sz="3600" spc="-5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endParaRPr>
            </a:p>
          </p:txBody>
        </p:sp>
        <p:sp>
          <p:nvSpPr>
            <p:cNvPr id="39" name="object 27"/>
            <p:cNvSpPr txBox="1"/>
            <p:nvPr>
              <p:custDataLst>
                <p:tags r:id="rId15"/>
              </p:custDataLst>
            </p:nvPr>
          </p:nvSpPr>
          <p:spPr>
            <a:xfrm>
              <a:off x="11417" y="8841"/>
              <a:ext cx="1596" cy="508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2000" spc="5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</a:rPr>
                <a:t>TTS</a:t>
              </a:r>
              <a:endParaRPr sz="2000" spc="5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endParaRPr>
            </a:p>
          </p:txBody>
        </p:sp>
        <p:sp>
          <p:nvSpPr>
            <p:cNvPr id="41" name="object 28"/>
            <p:cNvSpPr txBox="1"/>
            <p:nvPr>
              <p:custDataLst>
                <p:tags r:id="rId16"/>
              </p:custDataLst>
            </p:nvPr>
          </p:nvSpPr>
          <p:spPr>
            <a:xfrm>
              <a:off x="13182" y="7256"/>
              <a:ext cx="2019" cy="69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800" spc="-5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严肃</a:t>
              </a:r>
              <a:endParaRPr sz="2800" spc="-5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endParaRPr>
            </a:p>
          </p:txBody>
        </p:sp>
        <p:sp>
          <p:nvSpPr>
            <p:cNvPr id="42" name="object 29"/>
            <p:cNvSpPr txBox="1"/>
            <p:nvPr>
              <p:custDataLst>
                <p:tags r:id="rId17"/>
              </p:custDataLst>
            </p:nvPr>
          </p:nvSpPr>
          <p:spPr>
            <a:xfrm>
              <a:off x="15393" y="7426"/>
              <a:ext cx="2349" cy="799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3200" spc="2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热情</a:t>
              </a:r>
              <a:endParaRPr sz="3200" spc="2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endParaRPr>
            </a:p>
          </p:txBody>
        </p:sp>
        <p:sp>
          <p:nvSpPr>
            <p:cNvPr id="49" name="object 24"/>
            <p:cNvSpPr txBox="1"/>
            <p:nvPr>
              <p:custDataLst>
                <p:tags r:id="rId18"/>
              </p:custDataLst>
            </p:nvPr>
          </p:nvSpPr>
          <p:spPr>
            <a:xfrm>
              <a:off x="13555" y="8326"/>
              <a:ext cx="3085" cy="6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zh-CN" sz="2400" spc="-5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标准男</a:t>
              </a:r>
              <a:r>
                <a:rPr sz="2400" spc="-5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</a:rPr>
                <a:t>声</a:t>
              </a:r>
              <a:endParaRPr sz="2400" spc="-5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endParaRPr>
            </a:p>
          </p:txBody>
        </p:sp>
        <p:sp>
          <p:nvSpPr>
            <p:cNvPr id="50" name="object 27"/>
            <p:cNvSpPr txBox="1"/>
            <p:nvPr>
              <p:custDataLst>
                <p:tags r:id="rId19"/>
              </p:custDataLst>
            </p:nvPr>
          </p:nvSpPr>
          <p:spPr>
            <a:xfrm>
              <a:off x="13182" y="9370"/>
              <a:ext cx="2155" cy="60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zh-CN" sz="2400" spc="5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</a:rPr>
                <a:t>真人录音</a:t>
              </a:r>
              <a:endParaRPr lang="zh-CN" sz="2400" spc="5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29055" y="3578225"/>
            <a:ext cx="31007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065" indent="0" algn="ctr">
              <a:lnSpc>
                <a:spcPct val="100000"/>
              </a:lnSpc>
              <a:spcBef>
                <a:spcPts val="135"/>
              </a:spcBef>
              <a:buClrTx/>
              <a:buSzTx/>
              <a:buFontTx/>
              <a:buNone/>
              <a:tabLst>
                <a:tab pos="482600" algn="l"/>
                <a:tab pos="484505" algn="l"/>
              </a:tabLst>
            </a:pPr>
            <a:r>
              <a:rPr sz="1600" spc="20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变量支持机器合成音真人录音</a:t>
            </a:r>
            <a:endParaRPr lang="zh-CN" altLang="en-US" sz="1600" spc="20" dirty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object 21"/>
          <p:cNvSpPr txBox="1"/>
          <p:nvPr>
            <p:custDataLst>
              <p:tags r:id="rId20"/>
            </p:custDataLst>
          </p:nvPr>
        </p:nvSpPr>
        <p:spPr>
          <a:xfrm>
            <a:off x="1417955" y="4620260"/>
            <a:ext cx="1762125" cy="262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 algn="ctr">
              <a:lnSpc>
                <a:spcPct val="100000"/>
              </a:lnSpc>
              <a:spcBef>
                <a:spcPts val="135"/>
              </a:spcBef>
              <a:buFont typeface="Arial" panose="020B0604020202020204"/>
              <a:buNone/>
              <a:tabLst>
                <a:tab pos="482600" algn="l"/>
                <a:tab pos="484505" algn="l"/>
              </a:tabLst>
            </a:pPr>
            <a:r>
              <a:rPr lang="en-US"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TTS</a:t>
            </a:r>
            <a:r>
              <a:rPr lang="zh-CN" altLang="en-US" sz="1600" spc="35" dirty="0">
                <a:solidFill>
                  <a:srgbClr val="2941B3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合成音</a:t>
            </a:r>
            <a:endParaRPr lang="zh-CN" altLang="en-US" sz="1600" spc="35" dirty="0">
              <a:solidFill>
                <a:srgbClr val="2941B3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7" name="矩形 22"/>
          <p:cNvSpPr/>
          <p:nvPr>
            <p:custDataLst>
              <p:tags r:id="rId21"/>
            </p:custDataLst>
          </p:nvPr>
        </p:nvSpPr>
        <p:spPr>
          <a:xfrm>
            <a:off x="391160" y="217488"/>
            <a:ext cx="183261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多音色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适配</a:t>
            </a:r>
            <a:endParaRPr lang="zh-CN" altLang="en-US" sz="2600" b="1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5" name="图片 64" descr="机器人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36310" y="2675890"/>
            <a:ext cx="759460" cy="759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>
            <p:custDataLst>
              <p:tags r:id="rId1"/>
            </p:custDataLst>
          </p:nvPr>
        </p:nvSpPr>
        <p:spPr bwMode="auto">
          <a:xfrm>
            <a:off x="334645" y="986155"/>
            <a:ext cx="11682095" cy="922020"/>
          </a:xfrm>
          <a:prstGeom prst="rect">
            <a:avLst/>
          </a:prstGeom>
        </p:spPr>
        <p:txBody>
          <a:bodyPr wrap="square">
            <a:spAutoFit/>
          </a:bodyPr>
          <a:p>
            <a:pPr indent="0" defTabSz="60833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ASR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语音识别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支持普通话、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粤语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四川话等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、外语（英语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葡语等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多种语音识别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机器人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能更精准识别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，根据客户的实际情况进行智能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语种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切换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与客户无缝交流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29"/>
          <p:cNvSpPr/>
          <p:nvPr>
            <p:custDataLst>
              <p:tags r:id="rId2"/>
            </p:custDataLst>
          </p:nvPr>
        </p:nvSpPr>
        <p:spPr>
          <a:xfrm>
            <a:off x="1597660" y="2425065"/>
            <a:ext cx="2842895" cy="501650"/>
          </a:xfrm>
          <a:custGeom>
            <a:avLst/>
            <a:gdLst/>
            <a:ahLst/>
            <a:cxnLst/>
            <a:rect l="l" t="t" r="r" b="b"/>
            <a:pathLst>
              <a:path w="3088640" h="785495">
                <a:moveTo>
                  <a:pt x="2894257" y="0"/>
                </a:moveTo>
                <a:lnTo>
                  <a:pt x="52354" y="0"/>
                </a:lnTo>
                <a:lnTo>
                  <a:pt x="31982" y="4114"/>
                </a:lnTo>
                <a:lnTo>
                  <a:pt x="15339" y="15335"/>
                </a:lnTo>
                <a:lnTo>
                  <a:pt x="4116" y="31977"/>
                </a:lnTo>
                <a:lnTo>
                  <a:pt x="0" y="52354"/>
                </a:lnTo>
                <a:lnTo>
                  <a:pt x="0" y="732961"/>
                </a:lnTo>
                <a:lnTo>
                  <a:pt x="4116" y="753334"/>
                </a:lnTo>
                <a:lnTo>
                  <a:pt x="15339" y="769976"/>
                </a:lnTo>
                <a:lnTo>
                  <a:pt x="31982" y="781200"/>
                </a:lnTo>
                <a:lnTo>
                  <a:pt x="52354" y="785316"/>
                </a:lnTo>
                <a:lnTo>
                  <a:pt x="2894257" y="785316"/>
                </a:lnTo>
                <a:lnTo>
                  <a:pt x="2914629" y="781200"/>
                </a:lnTo>
                <a:lnTo>
                  <a:pt x="2931272" y="769976"/>
                </a:lnTo>
                <a:lnTo>
                  <a:pt x="2942495" y="753334"/>
                </a:lnTo>
                <a:lnTo>
                  <a:pt x="2946611" y="732961"/>
                </a:lnTo>
                <a:lnTo>
                  <a:pt x="2946611" y="505220"/>
                </a:lnTo>
                <a:lnTo>
                  <a:pt x="3088597" y="400511"/>
                </a:lnTo>
                <a:lnTo>
                  <a:pt x="2946611" y="295802"/>
                </a:lnTo>
                <a:lnTo>
                  <a:pt x="2946611" y="52354"/>
                </a:lnTo>
                <a:lnTo>
                  <a:pt x="2942495" y="31977"/>
                </a:lnTo>
                <a:lnTo>
                  <a:pt x="2931272" y="15335"/>
                </a:lnTo>
                <a:lnTo>
                  <a:pt x="2914629" y="4114"/>
                </a:lnTo>
                <a:lnTo>
                  <a:pt x="2894257" y="0"/>
                </a:lnTo>
                <a:close/>
              </a:path>
            </a:pathLst>
          </a:custGeom>
          <a:solidFill>
            <a:srgbClr val="013DB2"/>
          </a:solidFill>
          <a:ln>
            <a:solidFill>
              <a:srgbClr val="013DB2"/>
            </a:solidFill>
          </a:ln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34"/>
          <p:cNvSpPr/>
          <p:nvPr>
            <p:custDataLst>
              <p:tags r:id="rId3"/>
            </p:custDataLst>
          </p:nvPr>
        </p:nvSpPr>
        <p:spPr>
          <a:xfrm>
            <a:off x="1454785" y="3039745"/>
            <a:ext cx="2902585" cy="526415"/>
          </a:xfrm>
          <a:custGeom>
            <a:avLst/>
            <a:gdLst/>
            <a:ahLst/>
            <a:cxnLst/>
            <a:rect l="l" t="t" r="r" b="b"/>
            <a:pathLst>
              <a:path w="4002405" h="1158875">
                <a:moveTo>
                  <a:pt x="3949722" y="0"/>
                </a:moveTo>
                <a:lnTo>
                  <a:pt x="220412" y="0"/>
                </a:lnTo>
                <a:lnTo>
                  <a:pt x="200056" y="4113"/>
                </a:lnTo>
                <a:lnTo>
                  <a:pt x="183449" y="15330"/>
                </a:lnTo>
                <a:lnTo>
                  <a:pt x="172262" y="31968"/>
                </a:lnTo>
                <a:lnTo>
                  <a:pt x="168162" y="52343"/>
                </a:lnTo>
                <a:lnTo>
                  <a:pt x="168162" y="268295"/>
                </a:lnTo>
                <a:lnTo>
                  <a:pt x="0" y="372711"/>
                </a:lnTo>
                <a:lnTo>
                  <a:pt x="168162" y="477388"/>
                </a:lnTo>
                <a:lnTo>
                  <a:pt x="168162" y="1106008"/>
                </a:lnTo>
                <a:lnTo>
                  <a:pt x="172262" y="1126377"/>
                </a:lnTo>
                <a:lnTo>
                  <a:pt x="183449" y="1143012"/>
                </a:lnTo>
                <a:lnTo>
                  <a:pt x="200056" y="1154228"/>
                </a:lnTo>
                <a:lnTo>
                  <a:pt x="220412" y="1158341"/>
                </a:lnTo>
                <a:lnTo>
                  <a:pt x="3949722" y="1158341"/>
                </a:lnTo>
                <a:lnTo>
                  <a:pt x="3970111" y="1154228"/>
                </a:lnTo>
                <a:lnTo>
                  <a:pt x="3986789" y="1143012"/>
                </a:lnTo>
                <a:lnTo>
                  <a:pt x="3998049" y="1126377"/>
                </a:lnTo>
                <a:lnTo>
                  <a:pt x="4002181" y="1106008"/>
                </a:lnTo>
                <a:lnTo>
                  <a:pt x="4002181" y="52343"/>
                </a:lnTo>
                <a:lnTo>
                  <a:pt x="3998049" y="31968"/>
                </a:lnTo>
                <a:lnTo>
                  <a:pt x="3986789" y="15330"/>
                </a:lnTo>
                <a:lnTo>
                  <a:pt x="3970111" y="4113"/>
                </a:lnTo>
                <a:lnTo>
                  <a:pt x="3949722" y="0"/>
                </a:lnTo>
                <a:close/>
              </a:path>
            </a:pathLst>
          </a:custGeom>
          <a:solidFill>
            <a:srgbClr val="364ED4"/>
          </a:solidFill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5" name="图片 54" descr="机器人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760" y="3108325"/>
            <a:ext cx="457200" cy="457200"/>
          </a:xfrm>
          <a:prstGeom prst="rect">
            <a:avLst/>
          </a:prstGeom>
        </p:spPr>
      </p:pic>
      <p:pic>
        <p:nvPicPr>
          <p:cNvPr id="56" name="图片 55" descr="用户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3450" y="2487930"/>
            <a:ext cx="438785" cy="438785"/>
          </a:xfrm>
          <a:prstGeom prst="rect">
            <a:avLst/>
          </a:prstGeom>
        </p:spPr>
      </p:pic>
      <p:sp>
        <p:nvSpPr>
          <p:cNvPr id="58" name="文本框 57"/>
          <p:cNvSpPr txBox="1"/>
          <p:nvPr>
            <p:custDataLst>
              <p:tags r:id="rId10"/>
            </p:custDataLst>
          </p:nvPr>
        </p:nvSpPr>
        <p:spPr>
          <a:xfrm>
            <a:off x="2707005" y="2538095"/>
            <a:ext cx="148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 spc="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你们利息是多少？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1671955" y="3164205"/>
            <a:ext cx="27686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我们这边年息最低6%</a:t>
            </a:r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object 29"/>
          <p:cNvSpPr/>
          <p:nvPr>
            <p:custDataLst>
              <p:tags r:id="rId12"/>
            </p:custDataLst>
          </p:nvPr>
        </p:nvSpPr>
        <p:spPr>
          <a:xfrm>
            <a:off x="7127240" y="2425065"/>
            <a:ext cx="2842895" cy="501650"/>
          </a:xfrm>
          <a:custGeom>
            <a:avLst/>
            <a:gdLst/>
            <a:ahLst/>
            <a:cxnLst/>
            <a:rect l="l" t="t" r="r" b="b"/>
            <a:pathLst>
              <a:path w="3088640" h="785495">
                <a:moveTo>
                  <a:pt x="2894257" y="0"/>
                </a:moveTo>
                <a:lnTo>
                  <a:pt x="52354" y="0"/>
                </a:lnTo>
                <a:lnTo>
                  <a:pt x="31982" y="4114"/>
                </a:lnTo>
                <a:lnTo>
                  <a:pt x="15339" y="15335"/>
                </a:lnTo>
                <a:lnTo>
                  <a:pt x="4116" y="31977"/>
                </a:lnTo>
                <a:lnTo>
                  <a:pt x="0" y="52354"/>
                </a:lnTo>
                <a:lnTo>
                  <a:pt x="0" y="732961"/>
                </a:lnTo>
                <a:lnTo>
                  <a:pt x="4116" y="753334"/>
                </a:lnTo>
                <a:lnTo>
                  <a:pt x="15339" y="769976"/>
                </a:lnTo>
                <a:lnTo>
                  <a:pt x="31982" y="781200"/>
                </a:lnTo>
                <a:lnTo>
                  <a:pt x="52354" y="785316"/>
                </a:lnTo>
                <a:lnTo>
                  <a:pt x="2894257" y="785316"/>
                </a:lnTo>
                <a:lnTo>
                  <a:pt x="2914629" y="781200"/>
                </a:lnTo>
                <a:lnTo>
                  <a:pt x="2931272" y="769976"/>
                </a:lnTo>
                <a:lnTo>
                  <a:pt x="2942495" y="753334"/>
                </a:lnTo>
                <a:lnTo>
                  <a:pt x="2946611" y="732961"/>
                </a:lnTo>
                <a:lnTo>
                  <a:pt x="2946611" y="505220"/>
                </a:lnTo>
                <a:lnTo>
                  <a:pt x="3088597" y="400511"/>
                </a:lnTo>
                <a:lnTo>
                  <a:pt x="2946611" y="295802"/>
                </a:lnTo>
                <a:lnTo>
                  <a:pt x="2946611" y="52354"/>
                </a:lnTo>
                <a:lnTo>
                  <a:pt x="2942495" y="31977"/>
                </a:lnTo>
                <a:lnTo>
                  <a:pt x="2931272" y="15335"/>
                </a:lnTo>
                <a:lnTo>
                  <a:pt x="2914629" y="4114"/>
                </a:lnTo>
                <a:lnTo>
                  <a:pt x="2894257" y="0"/>
                </a:lnTo>
                <a:close/>
              </a:path>
            </a:pathLst>
          </a:custGeom>
          <a:solidFill>
            <a:srgbClr val="013DB2"/>
          </a:solidFill>
          <a:ln>
            <a:solidFill>
              <a:srgbClr val="013DB2"/>
            </a:solidFill>
          </a:ln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object 34"/>
          <p:cNvSpPr/>
          <p:nvPr>
            <p:custDataLst>
              <p:tags r:id="rId13"/>
            </p:custDataLst>
          </p:nvPr>
        </p:nvSpPr>
        <p:spPr>
          <a:xfrm>
            <a:off x="6984365" y="3039745"/>
            <a:ext cx="2902585" cy="526415"/>
          </a:xfrm>
          <a:custGeom>
            <a:avLst/>
            <a:gdLst/>
            <a:ahLst/>
            <a:cxnLst/>
            <a:rect l="l" t="t" r="r" b="b"/>
            <a:pathLst>
              <a:path w="4002405" h="1158875">
                <a:moveTo>
                  <a:pt x="3949722" y="0"/>
                </a:moveTo>
                <a:lnTo>
                  <a:pt x="220412" y="0"/>
                </a:lnTo>
                <a:lnTo>
                  <a:pt x="200056" y="4113"/>
                </a:lnTo>
                <a:lnTo>
                  <a:pt x="183449" y="15330"/>
                </a:lnTo>
                <a:lnTo>
                  <a:pt x="172262" y="31968"/>
                </a:lnTo>
                <a:lnTo>
                  <a:pt x="168162" y="52343"/>
                </a:lnTo>
                <a:lnTo>
                  <a:pt x="168162" y="268295"/>
                </a:lnTo>
                <a:lnTo>
                  <a:pt x="0" y="372711"/>
                </a:lnTo>
                <a:lnTo>
                  <a:pt x="168162" y="477388"/>
                </a:lnTo>
                <a:lnTo>
                  <a:pt x="168162" y="1106008"/>
                </a:lnTo>
                <a:lnTo>
                  <a:pt x="172262" y="1126377"/>
                </a:lnTo>
                <a:lnTo>
                  <a:pt x="183449" y="1143012"/>
                </a:lnTo>
                <a:lnTo>
                  <a:pt x="200056" y="1154228"/>
                </a:lnTo>
                <a:lnTo>
                  <a:pt x="220412" y="1158341"/>
                </a:lnTo>
                <a:lnTo>
                  <a:pt x="3949722" y="1158341"/>
                </a:lnTo>
                <a:lnTo>
                  <a:pt x="3970111" y="1154228"/>
                </a:lnTo>
                <a:lnTo>
                  <a:pt x="3986789" y="1143012"/>
                </a:lnTo>
                <a:lnTo>
                  <a:pt x="3998049" y="1126377"/>
                </a:lnTo>
                <a:lnTo>
                  <a:pt x="4002181" y="1106008"/>
                </a:lnTo>
                <a:lnTo>
                  <a:pt x="4002181" y="52343"/>
                </a:lnTo>
                <a:lnTo>
                  <a:pt x="3998049" y="31968"/>
                </a:lnTo>
                <a:lnTo>
                  <a:pt x="3986789" y="15330"/>
                </a:lnTo>
                <a:lnTo>
                  <a:pt x="3970111" y="4113"/>
                </a:lnTo>
                <a:lnTo>
                  <a:pt x="3949722" y="0"/>
                </a:lnTo>
                <a:close/>
              </a:path>
            </a:pathLst>
          </a:custGeom>
          <a:solidFill>
            <a:srgbClr val="364ED4"/>
          </a:solidFill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" name="图片 30" descr="机器人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3340" y="3108325"/>
            <a:ext cx="457200" cy="457200"/>
          </a:xfrm>
          <a:prstGeom prst="rect">
            <a:avLst/>
          </a:prstGeom>
        </p:spPr>
      </p:pic>
      <p:pic>
        <p:nvPicPr>
          <p:cNvPr id="37" name="图片 36" descr="用户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3030" y="2487930"/>
            <a:ext cx="438785" cy="438785"/>
          </a:xfrm>
          <a:prstGeom prst="rect">
            <a:avLst/>
          </a:prstGeom>
        </p:spPr>
      </p:pic>
      <p:sp>
        <p:nvSpPr>
          <p:cNvPr id="38" name="文本框 37"/>
          <p:cNvSpPr txBox="1"/>
          <p:nvPr>
            <p:custDataLst>
              <p:tags r:id="rId16"/>
            </p:custDataLst>
          </p:nvPr>
        </p:nvSpPr>
        <p:spPr>
          <a:xfrm>
            <a:off x="8236585" y="2538095"/>
            <a:ext cx="148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 spc="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你哋利息喺几多啊？</a:t>
            </a:r>
            <a:endParaRPr sz="1200" spc="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7"/>
            </p:custDataLst>
          </p:nvPr>
        </p:nvSpPr>
        <p:spPr>
          <a:xfrm>
            <a:off x="7201535" y="3164205"/>
            <a:ext cx="27686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我哋哩度年息最低喺百分之6</a:t>
            </a:r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bject 29"/>
          <p:cNvSpPr/>
          <p:nvPr>
            <p:custDataLst>
              <p:tags r:id="rId18"/>
            </p:custDataLst>
          </p:nvPr>
        </p:nvSpPr>
        <p:spPr>
          <a:xfrm>
            <a:off x="1597660" y="4591685"/>
            <a:ext cx="2842895" cy="501650"/>
          </a:xfrm>
          <a:custGeom>
            <a:avLst/>
            <a:gdLst/>
            <a:ahLst/>
            <a:cxnLst/>
            <a:rect l="l" t="t" r="r" b="b"/>
            <a:pathLst>
              <a:path w="3088640" h="785495">
                <a:moveTo>
                  <a:pt x="2894257" y="0"/>
                </a:moveTo>
                <a:lnTo>
                  <a:pt x="52354" y="0"/>
                </a:lnTo>
                <a:lnTo>
                  <a:pt x="31982" y="4114"/>
                </a:lnTo>
                <a:lnTo>
                  <a:pt x="15339" y="15335"/>
                </a:lnTo>
                <a:lnTo>
                  <a:pt x="4116" y="31977"/>
                </a:lnTo>
                <a:lnTo>
                  <a:pt x="0" y="52354"/>
                </a:lnTo>
                <a:lnTo>
                  <a:pt x="0" y="732961"/>
                </a:lnTo>
                <a:lnTo>
                  <a:pt x="4116" y="753334"/>
                </a:lnTo>
                <a:lnTo>
                  <a:pt x="15339" y="769976"/>
                </a:lnTo>
                <a:lnTo>
                  <a:pt x="31982" y="781200"/>
                </a:lnTo>
                <a:lnTo>
                  <a:pt x="52354" y="785316"/>
                </a:lnTo>
                <a:lnTo>
                  <a:pt x="2894257" y="785316"/>
                </a:lnTo>
                <a:lnTo>
                  <a:pt x="2914629" y="781200"/>
                </a:lnTo>
                <a:lnTo>
                  <a:pt x="2931272" y="769976"/>
                </a:lnTo>
                <a:lnTo>
                  <a:pt x="2942495" y="753334"/>
                </a:lnTo>
                <a:lnTo>
                  <a:pt x="2946611" y="732961"/>
                </a:lnTo>
                <a:lnTo>
                  <a:pt x="2946611" y="505220"/>
                </a:lnTo>
                <a:lnTo>
                  <a:pt x="3088597" y="400511"/>
                </a:lnTo>
                <a:lnTo>
                  <a:pt x="2946611" y="295802"/>
                </a:lnTo>
                <a:lnTo>
                  <a:pt x="2946611" y="52354"/>
                </a:lnTo>
                <a:lnTo>
                  <a:pt x="2942495" y="31977"/>
                </a:lnTo>
                <a:lnTo>
                  <a:pt x="2931272" y="15335"/>
                </a:lnTo>
                <a:lnTo>
                  <a:pt x="2914629" y="4114"/>
                </a:lnTo>
                <a:lnTo>
                  <a:pt x="2894257" y="0"/>
                </a:lnTo>
                <a:close/>
              </a:path>
            </a:pathLst>
          </a:custGeom>
          <a:solidFill>
            <a:srgbClr val="013DB2"/>
          </a:solidFill>
          <a:ln>
            <a:solidFill>
              <a:srgbClr val="013DB2"/>
            </a:solidFill>
          </a:ln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object 34"/>
          <p:cNvSpPr/>
          <p:nvPr>
            <p:custDataLst>
              <p:tags r:id="rId19"/>
            </p:custDataLst>
          </p:nvPr>
        </p:nvSpPr>
        <p:spPr>
          <a:xfrm>
            <a:off x="1454785" y="5206365"/>
            <a:ext cx="2902585" cy="526415"/>
          </a:xfrm>
          <a:custGeom>
            <a:avLst/>
            <a:gdLst/>
            <a:ahLst/>
            <a:cxnLst/>
            <a:rect l="l" t="t" r="r" b="b"/>
            <a:pathLst>
              <a:path w="4002405" h="1158875">
                <a:moveTo>
                  <a:pt x="3949722" y="0"/>
                </a:moveTo>
                <a:lnTo>
                  <a:pt x="220412" y="0"/>
                </a:lnTo>
                <a:lnTo>
                  <a:pt x="200056" y="4113"/>
                </a:lnTo>
                <a:lnTo>
                  <a:pt x="183449" y="15330"/>
                </a:lnTo>
                <a:lnTo>
                  <a:pt x="172262" y="31968"/>
                </a:lnTo>
                <a:lnTo>
                  <a:pt x="168162" y="52343"/>
                </a:lnTo>
                <a:lnTo>
                  <a:pt x="168162" y="268295"/>
                </a:lnTo>
                <a:lnTo>
                  <a:pt x="0" y="372711"/>
                </a:lnTo>
                <a:lnTo>
                  <a:pt x="168162" y="477388"/>
                </a:lnTo>
                <a:lnTo>
                  <a:pt x="168162" y="1106008"/>
                </a:lnTo>
                <a:lnTo>
                  <a:pt x="172262" y="1126377"/>
                </a:lnTo>
                <a:lnTo>
                  <a:pt x="183449" y="1143012"/>
                </a:lnTo>
                <a:lnTo>
                  <a:pt x="200056" y="1154228"/>
                </a:lnTo>
                <a:lnTo>
                  <a:pt x="220412" y="1158341"/>
                </a:lnTo>
                <a:lnTo>
                  <a:pt x="3949722" y="1158341"/>
                </a:lnTo>
                <a:lnTo>
                  <a:pt x="3970111" y="1154228"/>
                </a:lnTo>
                <a:lnTo>
                  <a:pt x="3986789" y="1143012"/>
                </a:lnTo>
                <a:lnTo>
                  <a:pt x="3998049" y="1126377"/>
                </a:lnTo>
                <a:lnTo>
                  <a:pt x="4002181" y="1106008"/>
                </a:lnTo>
                <a:lnTo>
                  <a:pt x="4002181" y="52343"/>
                </a:lnTo>
                <a:lnTo>
                  <a:pt x="3998049" y="31968"/>
                </a:lnTo>
                <a:lnTo>
                  <a:pt x="3986789" y="15330"/>
                </a:lnTo>
                <a:lnTo>
                  <a:pt x="3970111" y="4113"/>
                </a:lnTo>
                <a:lnTo>
                  <a:pt x="3949722" y="0"/>
                </a:lnTo>
                <a:close/>
              </a:path>
            </a:pathLst>
          </a:custGeom>
          <a:solidFill>
            <a:srgbClr val="364ED4"/>
          </a:solidFill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 descr="机器人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760" y="5274945"/>
            <a:ext cx="457200" cy="457200"/>
          </a:xfrm>
          <a:prstGeom prst="rect">
            <a:avLst/>
          </a:prstGeom>
        </p:spPr>
      </p:pic>
      <p:pic>
        <p:nvPicPr>
          <p:cNvPr id="45" name="图片 44" descr="用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3450" y="4654550"/>
            <a:ext cx="438785" cy="438785"/>
          </a:xfrm>
          <a:prstGeom prst="rect">
            <a:avLst/>
          </a:prstGeom>
        </p:spPr>
      </p:pic>
      <p:sp>
        <p:nvSpPr>
          <p:cNvPr id="46" name="文本框 45"/>
          <p:cNvSpPr txBox="1"/>
          <p:nvPr>
            <p:custDataLst>
              <p:tags r:id="rId22"/>
            </p:custDataLst>
          </p:nvPr>
        </p:nvSpPr>
        <p:spPr>
          <a:xfrm>
            <a:off x="2707005" y="4704715"/>
            <a:ext cx="148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 spc="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你们利息是好多安？</a:t>
            </a:r>
            <a:endParaRPr sz="1200" spc="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23"/>
            </p:custDataLst>
          </p:nvPr>
        </p:nvSpPr>
        <p:spPr>
          <a:xfrm>
            <a:off x="1598295" y="5330825"/>
            <a:ext cx="2758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哦，我们这边的话年利息最少是6厘哈</a:t>
            </a:r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object 29"/>
          <p:cNvSpPr/>
          <p:nvPr>
            <p:custDataLst>
              <p:tags r:id="rId24"/>
            </p:custDataLst>
          </p:nvPr>
        </p:nvSpPr>
        <p:spPr>
          <a:xfrm>
            <a:off x="7127240" y="4591685"/>
            <a:ext cx="2842895" cy="501650"/>
          </a:xfrm>
          <a:custGeom>
            <a:avLst/>
            <a:gdLst/>
            <a:ahLst/>
            <a:cxnLst/>
            <a:rect l="l" t="t" r="r" b="b"/>
            <a:pathLst>
              <a:path w="3088640" h="785495">
                <a:moveTo>
                  <a:pt x="2894257" y="0"/>
                </a:moveTo>
                <a:lnTo>
                  <a:pt x="52354" y="0"/>
                </a:lnTo>
                <a:lnTo>
                  <a:pt x="31982" y="4114"/>
                </a:lnTo>
                <a:lnTo>
                  <a:pt x="15339" y="15335"/>
                </a:lnTo>
                <a:lnTo>
                  <a:pt x="4116" y="31977"/>
                </a:lnTo>
                <a:lnTo>
                  <a:pt x="0" y="52354"/>
                </a:lnTo>
                <a:lnTo>
                  <a:pt x="0" y="732961"/>
                </a:lnTo>
                <a:lnTo>
                  <a:pt x="4116" y="753334"/>
                </a:lnTo>
                <a:lnTo>
                  <a:pt x="15339" y="769976"/>
                </a:lnTo>
                <a:lnTo>
                  <a:pt x="31982" y="781200"/>
                </a:lnTo>
                <a:lnTo>
                  <a:pt x="52354" y="785316"/>
                </a:lnTo>
                <a:lnTo>
                  <a:pt x="2894257" y="785316"/>
                </a:lnTo>
                <a:lnTo>
                  <a:pt x="2914629" y="781200"/>
                </a:lnTo>
                <a:lnTo>
                  <a:pt x="2931272" y="769976"/>
                </a:lnTo>
                <a:lnTo>
                  <a:pt x="2942495" y="753334"/>
                </a:lnTo>
                <a:lnTo>
                  <a:pt x="2946611" y="732961"/>
                </a:lnTo>
                <a:lnTo>
                  <a:pt x="2946611" y="505220"/>
                </a:lnTo>
                <a:lnTo>
                  <a:pt x="3088597" y="400511"/>
                </a:lnTo>
                <a:lnTo>
                  <a:pt x="2946611" y="295802"/>
                </a:lnTo>
                <a:lnTo>
                  <a:pt x="2946611" y="52354"/>
                </a:lnTo>
                <a:lnTo>
                  <a:pt x="2942495" y="31977"/>
                </a:lnTo>
                <a:lnTo>
                  <a:pt x="2931272" y="15335"/>
                </a:lnTo>
                <a:lnTo>
                  <a:pt x="2914629" y="4114"/>
                </a:lnTo>
                <a:lnTo>
                  <a:pt x="2894257" y="0"/>
                </a:lnTo>
                <a:close/>
              </a:path>
            </a:pathLst>
          </a:custGeom>
          <a:solidFill>
            <a:srgbClr val="013DB2"/>
          </a:solidFill>
          <a:ln>
            <a:solidFill>
              <a:srgbClr val="013DB2"/>
            </a:solidFill>
          </a:ln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object 34"/>
          <p:cNvSpPr/>
          <p:nvPr>
            <p:custDataLst>
              <p:tags r:id="rId25"/>
            </p:custDataLst>
          </p:nvPr>
        </p:nvSpPr>
        <p:spPr>
          <a:xfrm>
            <a:off x="6984365" y="5206365"/>
            <a:ext cx="2902585" cy="526415"/>
          </a:xfrm>
          <a:custGeom>
            <a:avLst/>
            <a:gdLst/>
            <a:ahLst/>
            <a:cxnLst/>
            <a:rect l="l" t="t" r="r" b="b"/>
            <a:pathLst>
              <a:path w="4002405" h="1158875">
                <a:moveTo>
                  <a:pt x="3949722" y="0"/>
                </a:moveTo>
                <a:lnTo>
                  <a:pt x="220412" y="0"/>
                </a:lnTo>
                <a:lnTo>
                  <a:pt x="200056" y="4113"/>
                </a:lnTo>
                <a:lnTo>
                  <a:pt x="183449" y="15330"/>
                </a:lnTo>
                <a:lnTo>
                  <a:pt x="172262" y="31968"/>
                </a:lnTo>
                <a:lnTo>
                  <a:pt x="168162" y="52343"/>
                </a:lnTo>
                <a:lnTo>
                  <a:pt x="168162" y="268295"/>
                </a:lnTo>
                <a:lnTo>
                  <a:pt x="0" y="372711"/>
                </a:lnTo>
                <a:lnTo>
                  <a:pt x="168162" y="477388"/>
                </a:lnTo>
                <a:lnTo>
                  <a:pt x="168162" y="1106008"/>
                </a:lnTo>
                <a:lnTo>
                  <a:pt x="172262" y="1126377"/>
                </a:lnTo>
                <a:lnTo>
                  <a:pt x="183449" y="1143012"/>
                </a:lnTo>
                <a:lnTo>
                  <a:pt x="200056" y="1154228"/>
                </a:lnTo>
                <a:lnTo>
                  <a:pt x="220412" y="1158341"/>
                </a:lnTo>
                <a:lnTo>
                  <a:pt x="3949722" y="1158341"/>
                </a:lnTo>
                <a:lnTo>
                  <a:pt x="3970111" y="1154228"/>
                </a:lnTo>
                <a:lnTo>
                  <a:pt x="3986789" y="1143012"/>
                </a:lnTo>
                <a:lnTo>
                  <a:pt x="3998049" y="1126377"/>
                </a:lnTo>
                <a:lnTo>
                  <a:pt x="4002181" y="1106008"/>
                </a:lnTo>
                <a:lnTo>
                  <a:pt x="4002181" y="52343"/>
                </a:lnTo>
                <a:lnTo>
                  <a:pt x="3998049" y="31968"/>
                </a:lnTo>
                <a:lnTo>
                  <a:pt x="3986789" y="15330"/>
                </a:lnTo>
                <a:lnTo>
                  <a:pt x="3970111" y="4113"/>
                </a:lnTo>
                <a:lnTo>
                  <a:pt x="3949722" y="0"/>
                </a:lnTo>
                <a:close/>
              </a:path>
            </a:pathLst>
          </a:custGeom>
          <a:solidFill>
            <a:srgbClr val="364ED4"/>
          </a:solidFill>
        </p:spPr>
        <p:txBody>
          <a:bodyPr wrap="square" lIns="0" tIns="0" rIns="0" bIns="0" rtlCol="0"/>
          <a:p>
            <a:endParaRPr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4" name="图片 53" descr="机器人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3340" y="5274945"/>
            <a:ext cx="457200" cy="457200"/>
          </a:xfrm>
          <a:prstGeom prst="rect">
            <a:avLst/>
          </a:prstGeom>
        </p:spPr>
      </p:pic>
      <p:pic>
        <p:nvPicPr>
          <p:cNvPr id="57" name="图片 56" descr="用户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3030" y="4654550"/>
            <a:ext cx="438785" cy="438785"/>
          </a:xfrm>
          <a:prstGeom prst="rect">
            <a:avLst/>
          </a:prstGeom>
        </p:spPr>
      </p:pic>
      <p:sp>
        <p:nvSpPr>
          <p:cNvPr id="60" name="文本框 59"/>
          <p:cNvSpPr txBox="1"/>
          <p:nvPr>
            <p:custDataLst>
              <p:tags r:id="rId28"/>
            </p:custDataLst>
          </p:nvPr>
        </p:nvSpPr>
        <p:spPr>
          <a:xfrm>
            <a:off x="7568565" y="4704715"/>
            <a:ext cx="21577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 spc="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What's your interest rate?</a:t>
            </a:r>
            <a:endParaRPr sz="1200" spc="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29"/>
            </p:custDataLst>
          </p:nvPr>
        </p:nvSpPr>
        <p:spPr>
          <a:xfrm>
            <a:off x="7073900" y="5330825"/>
            <a:ext cx="289052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Our minimum annual interest rate is 6%</a:t>
            </a:r>
            <a:endParaRPr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>
            <p:custDataLst>
              <p:tags r:id="rId30"/>
            </p:custDataLst>
          </p:nvPr>
        </p:nvSpPr>
        <p:spPr>
          <a:xfrm>
            <a:off x="1837690" y="1771015"/>
            <a:ext cx="2136775" cy="5410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D7D31"/>
                </a:solidFill>
              </a14:hiddenFill>
            </a:ext>
          </a:extLst>
        </p:spPr>
        <p:txBody>
          <a:bodyPr spcFirstLastPara="0" vert="horz" wrap="square" lIns="91440" tIns="45720" rIns="91440" bIns="45720" numCol="1" spcCol="0" rtlCol="0" anchor="ctr" anchorCtr="0">
            <a:noAutofit/>
          </a:bodyPr>
          <a:p>
            <a:pPr lvl="0" algn="ctr">
              <a:buClrTx/>
              <a:buSzTx/>
              <a:buFontTx/>
              <a:defRPr/>
            </a:pPr>
            <a:endParaRPr lang="zh-CN" altLang="en-US" sz="160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8" name="object 12"/>
          <p:cNvSpPr txBox="1"/>
          <p:nvPr>
            <p:custDataLst>
              <p:tags r:id="rId31"/>
            </p:custDataLst>
          </p:nvPr>
        </p:nvSpPr>
        <p:spPr>
          <a:xfrm>
            <a:off x="2573020" y="1780540"/>
            <a:ext cx="665480" cy="407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>
              <a:lnSpc>
                <a:spcPts val="3045"/>
              </a:lnSpc>
              <a:spcBef>
                <a:spcPts val="135"/>
              </a:spcBef>
              <a:buFont typeface="Arial" panose="020B0604020202020204"/>
              <a:buNone/>
              <a:tabLst>
                <a:tab pos="482600" algn="l"/>
                <a:tab pos="484505" algn="l"/>
              </a:tabLst>
            </a:pPr>
            <a:r>
              <a:rPr lang="zh-CN" altLang="en-US" sz="1400" spc="35" dirty="0">
                <a:solidFill>
                  <a:srgbClr val="043FC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普通</a:t>
            </a:r>
            <a:r>
              <a:rPr lang="zh-CN" altLang="en-US" sz="1400" spc="35" dirty="0">
                <a:solidFill>
                  <a:srgbClr val="043FC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话</a:t>
            </a:r>
            <a:endParaRPr lang="zh-CN" altLang="en-US" sz="1400" spc="35" dirty="0">
              <a:solidFill>
                <a:srgbClr val="043FC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69" name="object 12"/>
          <p:cNvSpPr txBox="1"/>
          <p:nvPr>
            <p:custDataLst>
              <p:tags r:id="rId32"/>
            </p:custDataLst>
          </p:nvPr>
        </p:nvSpPr>
        <p:spPr>
          <a:xfrm>
            <a:off x="8236585" y="1780540"/>
            <a:ext cx="665480" cy="407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>
              <a:lnSpc>
                <a:spcPts val="3045"/>
              </a:lnSpc>
              <a:spcBef>
                <a:spcPts val="135"/>
              </a:spcBef>
              <a:buFont typeface="Arial" panose="020B0604020202020204"/>
              <a:buNone/>
              <a:tabLst>
                <a:tab pos="482600" algn="l"/>
                <a:tab pos="484505" algn="l"/>
              </a:tabLst>
            </a:pPr>
            <a:r>
              <a:rPr lang="zh-CN" altLang="en-US" sz="1400" spc="35" dirty="0">
                <a:solidFill>
                  <a:srgbClr val="043FC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粤语</a:t>
            </a:r>
            <a:endParaRPr lang="zh-CN" altLang="en-US" sz="1400" spc="35" dirty="0">
              <a:solidFill>
                <a:srgbClr val="043FC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71" name="object 12"/>
          <p:cNvSpPr txBox="1"/>
          <p:nvPr>
            <p:custDataLst>
              <p:tags r:id="rId33"/>
            </p:custDataLst>
          </p:nvPr>
        </p:nvSpPr>
        <p:spPr>
          <a:xfrm>
            <a:off x="2573020" y="4013200"/>
            <a:ext cx="665480" cy="407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>
              <a:lnSpc>
                <a:spcPts val="3045"/>
              </a:lnSpc>
              <a:spcBef>
                <a:spcPts val="135"/>
              </a:spcBef>
              <a:buFont typeface="Arial" panose="020B0604020202020204"/>
              <a:buNone/>
              <a:tabLst>
                <a:tab pos="482600" algn="l"/>
                <a:tab pos="484505" algn="l"/>
              </a:tabLst>
            </a:pPr>
            <a:r>
              <a:rPr lang="zh-CN" altLang="en-US" sz="1400" spc="35" dirty="0">
                <a:solidFill>
                  <a:srgbClr val="043FC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四川话</a:t>
            </a:r>
            <a:endParaRPr lang="zh-CN" altLang="en-US" sz="1400" spc="35" dirty="0">
              <a:solidFill>
                <a:srgbClr val="043FC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72" name="object 12"/>
          <p:cNvSpPr txBox="1"/>
          <p:nvPr>
            <p:custDataLst>
              <p:tags r:id="rId34"/>
            </p:custDataLst>
          </p:nvPr>
        </p:nvSpPr>
        <p:spPr>
          <a:xfrm>
            <a:off x="8236585" y="4013200"/>
            <a:ext cx="665480" cy="407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p>
            <a:pPr marL="12065" indent="0">
              <a:lnSpc>
                <a:spcPts val="3045"/>
              </a:lnSpc>
              <a:spcBef>
                <a:spcPts val="135"/>
              </a:spcBef>
              <a:buFont typeface="Arial" panose="020B0604020202020204"/>
              <a:buNone/>
              <a:tabLst>
                <a:tab pos="482600" algn="l"/>
                <a:tab pos="484505" algn="l"/>
              </a:tabLst>
            </a:pPr>
            <a:r>
              <a:rPr lang="zh-CN" altLang="en-US" sz="1400" spc="35" dirty="0">
                <a:solidFill>
                  <a:srgbClr val="043FC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英语</a:t>
            </a:r>
            <a:endParaRPr lang="zh-CN" altLang="en-US" sz="1400" spc="35" dirty="0">
              <a:solidFill>
                <a:srgbClr val="043FC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2" name="矩形 22"/>
          <p:cNvSpPr/>
          <p:nvPr>
            <p:custDataLst>
              <p:tags r:id="rId35"/>
            </p:custDataLst>
          </p:nvPr>
        </p:nvSpPr>
        <p:spPr>
          <a:xfrm>
            <a:off x="391160" y="217488"/>
            <a:ext cx="183261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413" tIns="45706" rIns="91413" bIns="45706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多语种</a:t>
            </a:r>
            <a:r>
              <a:rPr lang="zh-CN" altLang="en-US" sz="2600" b="1" dirty="0">
                <a:solidFill>
                  <a:srgbClr val="0531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</a:t>
            </a:r>
            <a:endParaRPr lang="zh-CN" altLang="en-US" sz="2600" b="1" dirty="0">
              <a:solidFill>
                <a:srgbClr val="05319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DIAGRAM_VIRTUALLY_FRAME" val="{&quot;height&quot;:86.65,&quot;left&quot;:52.05,&quot;top&quot;:386.7,&quot;width&quot;:823.2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86.65,&quot;left&quot;:52.05,&quot;top&quot;:386.7,&quot;width&quot;:823.2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86.65,&quot;left&quot;:52.05,&quot;top&quot;:386.7,&quot;width&quot;:823.2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  <p:tag name="KSO_WM_DIAGRAM_VIRTUALLY_FRAME" val="{&quot;height&quot;:86.65,&quot;left&quot;:52.05,&quot;top&quot;:386.7,&quot;width&quot;:823.2}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  <p:tag name="KSO_WM_DIAGRAM_VIRTUALLY_FRAME" val="{&quot;height&quot;:86.65,&quot;left&quot;:52.05,&quot;top&quot;:386.7,&quot;width&quot;:823.2}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  <p:tag name="KSO_WM_DIAGRAM_VIRTUALLY_FRAME" val="{&quot;height&quot;:86.65,&quot;left&quot;:52.05,&quot;top&quot;:386.7,&quot;width&quot;:823.2}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  <p:tag name="KSO_WM_DIAGRAM_VIRTUALLY_FRAME" val="{&quot;height&quot;:86.65,&quot;left&quot;:52.05,&quot;top&quot;:386.7,&quot;width&quot;:823.2}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MH" val="20160202082519"/>
  <p:tag name="MH_LIBRARY" val="GRAPHIC"/>
  <p:tag name="MH_TYPE" val="Text"/>
  <p:tag name="MH_ORDER" val="1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MH" val="20160202082519"/>
  <p:tag name="MH_LIBRARY" val="GRAPHIC"/>
  <p:tag name="MH_TYPE" val="Text"/>
  <p:tag name="MH_ORDER" val="1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193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194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195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196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ISLIDE.PICTURE" val="#190999;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DIAGRAM_VIRTUALLY_FRAME" val="{&quot;height&quot;:60.41409448818895,&quot;left&quot;:132,&quot;top&quot;:417.3125196850394,&quot;width&quot;:484.25}"/>
</p:tagLst>
</file>

<file path=ppt/tags/tag214.xml><?xml version="1.0" encoding="utf-8"?>
<p:tagLst xmlns:p="http://schemas.openxmlformats.org/presentationml/2006/main">
  <p:tag name="KSO_WM_DIAGRAM_VIRTUALLY_FRAME" val="{&quot;height&quot;:60.41409448818895,&quot;left&quot;:132,&quot;top&quot;:417.3125196850394,&quot;width&quot;:484.25}"/>
</p:tagLst>
</file>

<file path=ppt/tags/tag215.xml><?xml version="1.0" encoding="utf-8"?>
<p:tagLst xmlns:p="http://schemas.openxmlformats.org/presentationml/2006/main">
  <p:tag name="KSO_WM_DIAGRAM_VIRTUALLY_FRAME" val="{&quot;height&quot;:60.41409448818895,&quot;left&quot;:132,&quot;top&quot;:417.3125196850394,&quot;width&quot;:484.25}"/>
</p:tagLst>
</file>

<file path=ppt/tags/tag216.xml><?xml version="1.0" encoding="utf-8"?>
<p:tagLst xmlns:p="http://schemas.openxmlformats.org/presentationml/2006/main">
  <p:tag name="KSO_WM_DIAGRAM_VIRTUALLY_FRAME" val="{&quot;height&quot;:60.41409448818895,&quot;left&quot;:132,&quot;top&quot;:417.3125196850394,&quot;width&quot;:484.25}"/>
</p:tagLst>
</file>

<file path=ppt/tags/tag217.xml><?xml version="1.0" encoding="utf-8"?>
<p:tagLst xmlns:p="http://schemas.openxmlformats.org/presentationml/2006/main">
  <p:tag name="KSO_WM_DIAGRAM_VIRTUALLY_FRAME" val="{&quot;height&quot;:60.41409448818895,&quot;left&quot;:132,&quot;top&quot;:417.3125196850394,&quot;width&quot;:484.25}"/>
</p:tagLst>
</file>

<file path=ppt/tags/tag218.xml><?xml version="1.0" encoding="utf-8"?>
<p:tagLst xmlns:p="http://schemas.openxmlformats.org/presentationml/2006/main">
  <p:tag name="KSO_WM_DIAGRAM_VIRTUALLY_FRAME" val="{&quot;height&quot;:60.41409448818895,&quot;left&quot;:132,&quot;top&quot;:417.3125196850394,&quot;width&quot;:484.25}"/>
</p:tagLst>
</file>

<file path=ppt/tags/tag219.xml><?xml version="1.0" encoding="utf-8"?>
<p:tagLst xmlns:p="http://schemas.openxmlformats.org/presentationml/2006/main">
  <p:tag name="KSO_WM_DIAGRAM_VIRTUALLY_FRAME" val="{&quot;height&quot;:60.41409448818895,&quot;left&quot;:132,&quot;top&quot;:417.3125196850394,&quot;width&quot;:484.25}"/>
</p:tagLst>
</file>

<file path=ppt/tags/tag22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0808_3*l_h_f*1_1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2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10808_3*l_h_a*1_1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24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0808_3*l_h_f*1_3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10808_3*l_h_a*1_3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7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26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10808_3*l_h_f*1_5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10808_3*l_h_a*1_5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28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27893"/>
  <p:tag name="RESOURCELIB_SHAPETYPE" val="4"/>
  <p:tag name="KSO_WM_UNIT_VALUE" val="91*1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10808_3*l_h_x*1_1_1"/>
  <p:tag name="KSO_WM_TEMPLATE_CATEGORY" val="diagram"/>
  <p:tag name="KSO_WM_TEMPLATE_INDEX" val="2021080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UNIT_ICON_FILEID" val="3140080"/>
  <p:tag name="KSO_WM_UNIT_ICON_STYLE" val="2"/>
</p:tagLst>
</file>

<file path=ppt/tags/tag229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230.xml><?xml version="1.0" encoding="utf-8"?>
<p:tagLst xmlns:p="http://schemas.openxmlformats.org/presentationml/2006/main">
  <p:tag name="KSO_WM_UNIT_VALUE" val="91*1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10808_3*l_h_x*1_3_1"/>
  <p:tag name="KSO_WM_TEMPLATE_CATEGORY" val="diagram"/>
  <p:tag name="KSO_WM_TEMPLATE_INDEX" val="20210808"/>
  <p:tag name="KSO_WM_UNIT_LAYERLEVEL" val="1_1_1"/>
  <p:tag name="KSO_WM_TAG_VERSION" val="1.0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UNIT_ICON_FILEID" val="3102574"/>
  <p:tag name="KSO_WM_UNIT_ICON_STYLE" val="2"/>
  <p:tag name="KSO_WM_DIAGRAM_VIRTUALLY_FRAME" val="{&quot;height&quot;:324,&quot;left&quot;:52.65,&quot;top&quot;:164.1,&quot;width&quot;:844.3}"/>
</p:tagLst>
</file>

<file path=ppt/tags/tag231.xml><?xml version="1.0" encoding="utf-8"?>
<p:tagLst xmlns:p="http://schemas.openxmlformats.org/presentationml/2006/main">
  <p:tag name="PA" val="v5.2.7"/>
  <p:tag name="PAMAINTYPE" val="4"/>
  <p:tag name="PATYPE" val="176"/>
  <p:tag name="PASUBTYPE" val="285"/>
  <p:tag name="RESOURCELIBID_SHAPE" val="436679"/>
  <p:tag name="RESOURCELIB_SHAPETYPE" val="4"/>
  <p:tag name="KSO_WM_UNIT_VALUE" val="105*1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210808_3*l_h_x*1_5_1"/>
  <p:tag name="KSO_WM_TEMPLATE_CATEGORY" val="diagram"/>
  <p:tag name="KSO_WM_TEMPLATE_INDEX" val="2021080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"/>
  <p:tag name="KSO_WM_UNIT_TEXT_FILL_TYPE" val="1"/>
  <p:tag name="KSO_WM_UNIT_USESOURCEFORMAT_APPLY" val="1"/>
  <p:tag name="KSO_WM_UNIT_ICON_FILEID" val="3140605"/>
  <p:tag name="KSO_WM_UNIT_ICON_STYLE" val="2"/>
</p:tagLst>
</file>

<file path=ppt/tags/tag232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"/>
  <p:tag name="KSO_WM_UNIT_TEXT_FILL_TYPE" val="1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10808_3*l_h_a*1_2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7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10808_3*l_h_a*1_4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diagram20210808_3*l_h_a*1_6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7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36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10808_3*l_h_f*1_4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37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0808_3*l_h_f*1_2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38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1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10808_3*l_h_f*1_6_1"/>
  <p:tag name="KSO_WM_TEMPLATE_CATEGORY" val="diagram"/>
  <p:tag name="KSO_WM_TEMPLATE_INDEX" val="20210808"/>
  <p:tag name="KSO_WM_UNIT_LAYERLEVEL" val="1_1_1"/>
  <p:tag name="KSO_WM_TAG_VERSION" val="1.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24,&quot;left&quot;:52.65,&quot;top&quot;:164.1,&quot;width&quot;:844.3}"/>
</p:tagLst>
</file>

<file path=ppt/tags/tag239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40057"/>
  <p:tag name="RESOURCELIB_SHAPETYPE" val="4"/>
  <p:tag name="KSO_WM_UNIT_VALUE" val="91*1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10808_3*l_h_x*1_2_1"/>
  <p:tag name="KSO_WM_TEMPLATE_CATEGORY" val="diagram"/>
  <p:tag name="KSO_WM_TEMPLATE_INDEX" val="2021080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7"/>
  <p:tag name="KSO_WM_UNIT_TEXT_FILL_TYPE" val="1"/>
  <p:tag name="KSO_WM_UNIT_USESOURCEFORMAT_APPLY" val="1"/>
  <p:tag name="KSO_WM_UNIT_ICON_FILEID" val="3140347"/>
  <p:tag name="KSO_WM_UNIT_ICON_STYLE" val="2"/>
</p:tagLst>
</file>

<file path=ppt/tags/tag24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240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7"/>
  <p:tag name="KSO_WM_UNIT_TEXT_FILL_TYPE" val="1"/>
</p:tagLst>
</file>

<file path=ppt/tags/tag241.xml><?xml version="1.0" encoding="utf-8"?>
<p:tagLst xmlns:p="http://schemas.openxmlformats.org/presentationml/2006/main">
  <p:tag name="PA" val="v5.2.7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7"/>
  <p:tag name="KSO_WM_UNIT_TEXT_FILL_TYPE" val="1"/>
</p:tagLst>
</file>

<file path=ppt/tags/tag242.xml><?xml version="1.0" encoding="utf-8"?>
<p:tagLst xmlns:p="http://schemas.openxmlformats.org/presentationml/2006/main">
  <p:tag name="KSO_WM_UNIT_VALUE" val="130*1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10808_3*l_h_x*1_4_1"/>
  <p:tag name="KSO_WM_TEMPLATE_CATEGORY" val="diagram"/>
  <p:tag name="KSO_WM_TEMPLATE_INDEX" val="20210808"/>
  <p:tag name="KSO_WM_UNIT_LAYERLEVEL" val="1_1_1"/>
  <p:tag name="KSO_WM_TAG_VERSION" val="1.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UNIT_ICON_FILEID" val="3101074"/>
  <p:tag name="KSO_WM_UNIT_ICON_STYLE" val="1"/>
  <p:tag name="KSO_WM_DIAGRAM_VIRTUALLY_FRAME" val="{&quot;height&quot;:324,&quot;left&quot;:52.65,&quot;top&quot;:164.1,&quot;width&quot;:844.3}"/>
</p:tagLst>
</file>

<file path=ppt/tags/tag243.xml><?xml version="1.0" encoding="utf-8"?>
<p:tagLst xmlns:p="http://schemas.openxmlformats.org/presentationml/2006/main">
  <p:tag name="KSO_WM_UNIT_VALUE" val="100*1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6_1"/>
  <p:tag name="KSO_WM_UNIT_ID" val="diagram20210808_3*l_h_x*1_6_1"/>
  <p:tag name="KSO_WM_TEMPLATE_CATEGORY" val="diagram"/>
  <p:tag name="KSO_WM_TEMPLATE_INDEX" val="20210808"/>
  <p:tag name="KSO_WM_UNIT_LAYERLEVEL" val="1_1_1"/>
  <p:tag name="KSO_WM_TAG_VERSION" val="1.0"/>
  <p:tag name="KSO_WM_UNIT_USESOURCEFORMAT_APPLY" val="1"/>
  <p:tag name="KSO_WM_UNIT_ICON_FILEID" val="3102577"/>
  <p:tag name="KSO_WM_UNIT_ICON_STYLE" val="2"/>
  <p:tag name="KSO_WM_UNIT_FILL_FORE_SCHEMECOLOR_INDEX_BRIGHTNESS" val="0"/>
  <p:tag name="KSO_WM_UNIT_FILL_FORE_SCHEMECOLOR_INDEX" val="5"/>
  <p:tag name="KSO_WM_UNIT_FILL_TYPE" val="1"/>
  <p:tag name="KSO_WM_DIAGRAM_VIRTUALLY_FRAME" val="{&quot;height&quot;:324,&quot;left&quot;:52.65,&quot;top&quot;:164.1,&quot;width&quot;:844.3}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250.xml><?xml version="1.0" encoding="utf-8"?>
<p:tagLst xmlns:p="http://schemas.openxmlformats.org/presentationml/2006/main">
  <p:tag name="commondata" val="eyJoZGlkIjoiYWM5MjhlY2VlN2Q4NTQ1YmYzODBmZGZmMmNkNzY2YzcifQ=="/>
</p:tagLst>
</file>

<file path=ppt/tags/tag26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27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28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29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31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32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33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34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35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36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37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38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39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41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42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43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44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45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46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47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48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49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51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52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53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54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55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56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57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58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59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DIAGRAM_VIRTUALLY_FRAME" val="{&quot;height&quot;:312.4276922689129,&quot;left&quot;:58.644488188976354,&quot;top&quot;:119.86173228346453,&quot;width&quot;:839.6139370078741}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65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66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67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68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69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DIAGRAM_VIRTUALLY_FRAME" val="{&quot;height&quot;:201.42496062992126,&quot;left&quot;:68.2625196850394,&quot;top&quot;:14.57503937007873,&quot;width&quot;:823.5874803149607}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3190</Words>
  <Application>WPS 演示</Application>
  <PresentationFormat>宽屏</PresentationFormat>
  <Paragraphs>528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54" baseType="lpstr">
      <vt:lpstr>Arial</vt:lpstr>
      <vt:lpstr>宋体</vt:lpstr>
      <vt:lpstr>Wingdings</vt:lpstr>
      <vt:lpstr>Helvetica</vt:lpstr>
      <vt:lpstr>HYDaHeiJ</vt:lpstr>
      <vt:lpstr>iekie jianheiti</vt:lpstr>
      <vt:lpstr>Adobe Gothic Std B</vt:lpstr>
      <vt:lpstr>微软雅黑</vt:lpstr>
      <vt:lpstr>Roboto</vt:lpstr>
      <vt:lpstr>思源黑体 CN Regular</vt:lpstr>
      <vt:lpstr>黑体</vt:lpstr>
      <vt:lpstr>Calibri</vt:lpstr>
      <vt:lpstr>Calibri</vt:lpstr>
      <vt:lpstr>Arial</vt:lpstr>
      <vt:lpstr>阿里巴巴普惠体</vt:lpstr>
      <vt:lpstr>Wingdings</vt:lpstr>
      <vt:lpstr>Gill Sans</vt:lpstr>
      <vt:lpstr>HY견고딕</vt:lpstr>
      <vt:lpstr>Segoe Print</vt:lpstr>
      <vt:lpstr>华文黑体</vt:lpstr>
      <vt:lpstr>微软雅黑 Light</vt:lpstr>
      <vt:lpstr>苹方-简</vt:lpstr>
      <vt:lpstr>Segoe UI Symbol</vt:lpstr>
      <vt:lpstr>Times New Roman</vt:lpstr>
      <vt:lpstr>Arial Unicode MS</vt:lpstr>
      <vt:lpstr>思源黑体 CN Regular</vt:lpstr>
      <vt:lpstr>Lato</vt:lpstr>
      <vt:lpstr>Baskerville</vt:lpstr>
      <vt:lpstr>Baskerville Old Face</vt:lpstr>
      <vt:lpstr>思源黑体 CN Normal</vt:lpstr>
      <vt:lpstr>Gill Sans MT</vt:lpstr>
      <vt:lpstr>Yu Gothic UI Semibold</vt:lpstr>
      <vt:lpstr>WPS</vt:lpstr>
      <vt:lpstr>PowerPoint 演示文稿</vt:lpstr>
      <vt:lpstr>智能外呼机器人 解决方案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Mr.liao</cp:lastModifiedBy>
  <cp:revision>67</cp:revision>
  <dcterms:created xsi:type="dcterms:W3CDTF">2024-02-22T09:29:00Z</dcterms:created>
  <dcterms:modified xsi:type="dcterms:W3CDTF">2025-01-23T04:33:48Z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201F74C047882BB05FF7D6657F2AE9F1_43</vt:lpwstr>
  </property>
</Properties>
</file>